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7" r:id="rId5"/>
    <p:sldId id="260" r:id="rId6"/>
    <p:sldId id="314" r:id="rId7"/>
    <p:sldId id="320" r:id="rId8"/>
    <p:sldId id="317" r:id="rId9"/>
    <p:sldId id="269" r:id="rId10"/>
    <p:sldId id="271" r:id="rId11"/>
    <p:sldId id="273" r:id="rId12"/>
    <p:sldId id="306" r:id="rId13"/>
    <p:sldId id="308" r:id="rId14"/>
    <p:sldId id="321" r:id="rId15"/>
    <p:sldId id="322" r:id="rId16"/>
    <p:sldId id="324" r:id="rId17"/>
    <p:sldId id="318" r:id="rId18"/>
    <p:sldId id="319" r:id="rId19"/>
    <p:sldId id="323" r:id="rId20"/>
    <p:sldId id="325" r:id="rId21"/>
    <p:sldId id="294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5454"/>
    <a:srgbClr val="12988B"/>
    <a:srgbClr val="FFF5D0"/>
    <a:srgbClr val="1F4A4A"/>
    <a:srgbClr val="B4C7E7"/>
    <a:srgbClr val="015C54"/>
    <a:srgbClr val="FFFFFF"/>
    <a:srgbClr val="023833"/>
    <a:srgbClr val="0D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FFADC0-14E8-5159-DBF6-EE34AA621BE9}" v="2" dt="2020-09-04T01:08:53.712"/>
    <p1510:client id="{919710AA-A55B-444B-8C4F-7DC29F6A14CF}" v="8" dt="2020-09-04T05:17:51.6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9"/>
  </p:normalViewPr>
  <p:slideViewPr>
    <p:cSldViewPr snapToGrid="0">
      <p:cViewPr varScale="1">
        <p:scale>
          <a:sx n="103" d="100"/>
          <a:sy n="103" d="100"/>
        </p:scale>
        <p:origin x="8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996E2F3-2A40-8347-9E76-76409E0FBF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330950-F55E-654F-BE59-3E4302B171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B5914-87E1-9647-BF89-569263805644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D7B2A-2DD6-2443-8D36-C22EE1AA7C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A175E7-C5C0-E54E-A693-812462F996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C4676-4F4B-B843-96D0-AAF8C2171E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48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8ED2F-203A-0C4C-BC61-F6D839F89DEB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7C152-EEE8-B246-A14F-7B5584C6F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4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AU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7C152-EEE8-B246-A14F-7B5584C6F1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45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AU" sz="1100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1" hangingPunct="1"/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Professional director :</a:t>
            </a:r>
          </a:p>
          <a:p>
            <a:pPr marL="360363" indent="-360363" eaLnBrk="1" hangingPunct="1">
              <a:buFont typeface="Arial" pitchFamily="34" charset="0"/>
              <a:buChar char="•"/>
            </a:pP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Provides advice about what must be reported</a:t>
            </a:r>
          </a:p>
          <a:p>
            <a:pPr marL="360363" indent="-360363" eaLnBrk="1" hangingPunct="1">
              <a:buFont typeface="Arial" pitchFamily="34" charset="0"/>
              <a:buChar char="•"/>
            </a:pP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Provides advice about who must report</a:t>
            </a:r>
          </a:p>
          <a:p>
            <a:pPr marL="360363" indent="-360363" eaLnBrk="1" hangingPunct="1">
              <a:buFont typeface="Arial" pitchFamily="34" charset="0"/>
              <a:buChar char="•"/>
            </a:pP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Provides advice about who to report to</a:t>
            </a:r>
          </a:p>
          <a:p>
            <a:pPr marL="360363" indent="-360363" eaLnBrk="1" hangingPunct="1">
              <a:buFont typeface="Arial" pitchFamily="34" charset="0"/>
              <a:buChar char="•"/>
            </a:pP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Initiates the process that leads to investigation of allegations</a:t>
            </a:r>
            <a:endParaRPr lang="en-AU" sz="1100" b="1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1" hangingPunct="1"/>
            <a:endParaRPr lang="en-AU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7C152-EEE8-B246-A14F-7B5584C6F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705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AU" sz="1200" b="1">
                <a:latin typeface="Times New Roman" pitchFamily="18" charset="0"/>
                <a:cs typeface="Times New Roman" pitchFamily="18" charset="0"/>
              </a:rPr>
              <a:t>FINAL</a:t>
            </a:r>
            <a:r>
              <a:rPr lang="en-AU" sz="1200" b="1" baseline="0">
                <a:latin typeface="Times New Roman" pitchFamily="18" charset="0"/>
                <a:cs typeface="Times New Roman" pitchFamily="18" charset="0"/>
              </a:rPr>
              <a:t> PRAYER</a:t>
            </a:r>
            <a:endParaRPr lang="en-AU" sz="1200" b="1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7C152-EEE8-B246-A14F-7B5584C6F1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6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AU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7C152-EEE8-B246-A14F-7B5584C6F1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7C152-EEE8-B246-A14F-7B5584C6F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100" b="1"/>
              <a:t>Introducing Session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7C152-EEE8-B246-A14F-7B5584C6F1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94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pPr eaLnBrk="1" hangingPunct="1"/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</a:t>
            </a:r>
            <a:r>
              <a:rPr lang="en-AU" sz="1100" baseline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people seeking an Archbishop’s licence assent to this document. </a:t>
            </a:r>
          </a:p>
          <a:p>
            <a:pPr eaLnBrk="1" hangingPunct="1"/>
            <a:r>
              <a:rPr lang="en-AU" sz="1100" baseline="0">
                <a:solidFill>
                  <a:srgbClr val="EA0038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Category of compliance required depends on the ministry position you hold</a:t>
            </a:r>
          </a:p>
          <a:p>
            <a:pPr eaLnBrk="1" hangingPunct="1"/>
            <a:endParaRPr lang="en-AU" sz="1100" baseline="0">
              <a:solidFill>
                <a:srgbClr val="EA0038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1" hangingPunct="1"/>
            <a:r>
              <a:rPr lang="en-AU" sz="1100" baseline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This document – pioneered in SA in 2006 –</a:t>
            </a: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AU" sz="1100" baseline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 been revised for some other parts of the national church </a:t>
            </a: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is the Church’s official expression of our belief and belonging in order to provide a guide for our behaviour.</a:t>
            </a:r>
          </a:p>
          <a:p>
            <a:pPr defTabSz="860213" eaLnBrk="1" hangingPunct="1">
              <a:defRPr/>
            </a:pPr>
            <a:endParaRPr lang="en-AU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defTabSz="860213" eaLnBrk="1" hangingPunct="1">
              <a:defRPr/>
            </a:pP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Ministry is </a:t>
            </a:r>
            <a:r>
              <a:rPr lang="en-AU" sz="1100" b="1">
                <a:solidFill>
                  <a:srgbClr val="00743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not less than, but more than </a:t>
            </a: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legal observance of document</a:t>
            </a:r>
          </a:p>
          <a:p>
            <a:pPr defTabSz="860213" eaLnBrk="1" hangingPunct="1">
              <a:defRPr/>
            </a:pP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All members of the Anglican Church in this Diocese must be familiar with and uphold the ethos of this document. We </a:t>
            </a:r>
            <a:r>
              <a:rPr lang="en-AU" sz="1100" b="1">
                <a:solidFill>
                  <a:srgbClr val="007434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are all called to implement this Code of Conduct </a:t>
            </a:r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 a spirit of prayerfulness, love, and respect empowered by the Holy Spirit. </a:t>
            </a:r>
          </a:p>
          <a:p>
            <a:pPr eaLnBrk="1" hangingPunct="1"/>
            <a:endParaRPr lang="en-AU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eaLnBrk="1" hangingPunct="1"/>
            <a:r>
              <a:rPr lang="en-AU" sz="11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It is only through the attitudes and actions of each of us that the integrity of Church communities can be upheld.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7C152-EEE8-B246-A14F-7B5584C6F1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232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488" indent="-90488" eaLnBrk="1" hangingPunct="1">
              <a:lnSpc>
                <a:spcPct val="80000"/>
              </a:lnSpc>
            </a:pPr>
            <a:endParaRPr lang="en-AU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7C152-EEE8-B246-A14F-7B5584C6F1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7C152-EEE8-B246-A14F-7B5584C6F1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90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0488" indent="-90488" eaLnBrk="1" hangingPunct="1">
              <a:lnSpc>
                <a:spcPct val="80000"/>
              </a:lnSpc>
            </a:pPr>
            <a:endParaRPr lang="en-AU" sz="110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C7C152-EEE8-B246-A14F-7B5584C6F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46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7C152-EEE8-B246-A14F-7B5584C6F1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84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6FAA8-CD5D-2A4D-AC74-E267FE576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9E0F3-5CE4-5D44-AEEB-B91E5052F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ACA3F-F33F-5D44-8375-06D3181D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4A2B9-578C-A74C-ADA1-66A4977E5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74B08-88AF-9B4F-A182-97F6D389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82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30AB-6B2B-3745-A1D5-16698F195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67C92-A685-0C48-8979-260B27E91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B2158-92CF-5844-9998-163B487B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C1B8C7-003E-3545-A1E3-159E41EB7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85643-A7FE-4640-A338-30BB5DBFC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7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E03BA-6E43-AC44-B5E3-9EBABA040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35939-49F8-2144-858E-B3E42C733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E8CDB-A422-D84B-921A-70C09D16B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A0194-5255-D24E-8E2C-7DAA2CC8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4443E-06B3-334F-BB19-95FD364D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1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5A7B-FEAD-D948-9410-C5DFFB65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EA962-1858-8F44-B2B8-B129984C2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3BC83-7C68-A240-9503-03AA04FB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19AFA-1F08-9948-84B2-33911D836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A01D8-6FC0-C74E-829E-5DF0E62BB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40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8922F-4B46-8247-BC54-07F96000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1E6F9-95B1-7C49-9CD5-44D8951D2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41918-F9DF-3146-BB9C-DEFA86A92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7F51D9-B83D-6249-8476-A9F64D340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19162-F717-2A40-9CEB-E9EDA7C2B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03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592E-29C0-7646-B9F7-443FACBE2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84B0B-8416-CF49-BB32-01B8524E7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86388-C9D9-224E-97B2-DA00CB73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231CE-AA97-944C-B517-A784308E6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3E036-2419-064E-985B-97350F51C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242CD-A1E4-C346-B171-43C7D932F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70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0631-3CEA-9F48-9F72-62F7536F3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0EB63-A0DF-1B40-BB6E-0E7ED1325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71943-5661-1D4B-9255-7E1049EC8B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A2E4EC-5497-D044-B4F6-8E5A506DF1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64A30-2C6D-8749-8909-C15E513DF0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547CE-81AD-0C45-8755-0445BED5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42468-1337-0649-B173-BF420CB78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86AA9-7D74-1B43-ABFF-915BA29FC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66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DED9-904B-BA4B-8AC0-B7C26751A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CC1E48-FB68-CE47-A249-0451B12C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359CEA-AEB9-204C-8508-164CCED6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6E710-89F7-7143-9A83-45E2F578B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3351D1-D73B-2648-82D0-DD36F6502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23774-D8DF-904F-8EB8-F2C8BC7C7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0E52A-758B-464D-A653-400A567C3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6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29609-1756-764B-93BE-595EF049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5E9CF-308E-3145-BB8F-ABB974A1F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34F238-108B-0146-9559-D8E7A5EA3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82865-9308-934B-A8FB-A12949207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5836A-01D1-D741-9689-00AB1FE3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B0B19-B746-0945-8A5B-2AFA5096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549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1F0D-7CBA-1B4A-A56E-4AF9E715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55310-2C33-2D48-8C62-B8D758B1B0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273A4-C4E2-384D-89BB-95082B76D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462E8-7DA9-DF4E-A592-7326AAD0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1B8BD-34E0-B341-BC02-B60F6474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6BFB7-8E91-8940-BF14-736E66AE4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3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BB0DFD-A8FA-8F4E-8206-D99815961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78DD9-C4D6-9D4C-A15D-A15572758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ECF02-5AAF-394B-A66C-087B74BBA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01B01-CBBB-A54F-9C81-0996559039A1}" type="datetimeFigureOut">
              <a:rPr lang="en-US" smtClean="0"/>
              <a:t>10/13/2020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54792-EBBD-4C4A-B129-AFE7440DF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5DE85-53E2-224A-8D72-27AB9D568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B6B1-3988-E148-858E-58711F486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3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adelaideanglicans.com/safe-ministry/safe-ministry-resources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tif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218DA4-D982-1E4E-B8C3-D6B2ABEA19B2}"/>
              </a:ext>
            </a:extLst>
          </p:cNvPr>
          <p:cNvSpPr/>
          <p:nvPr/>
        </p:nvSpPr>
        <p:spPr>
          <a:xfrm>
            <a:off x="0" y="5362832"/>
            <a:ext cx="12192000" cy="1495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E953-5DA9-394E-8BB0-B1FC6A90D77B}"/>
              </a:ext>
            </a:extLst>
          </p:cNvPr>
          <p:cNvSpPr txBox="1"/>
          <p:nvPr/>
        </p:nvSpPr>
        <p:spPr>
          <a:xfrm>
            <a:off x="682949" y="1720844"/>
            <a:ext cx="9387506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72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 Ministry Update</a:t>
            </a:r>
          </a:p>
          <a:p>
            <a:r>
              <a:rPr lang="en-US" sz="2800" spc="5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August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166B77-E5E5-764C-AD29-7308D9951F17}"/>
              </a:ext>
            </a:extLst>
          </p:cNvPr>
          <p:cNvSpPr txBox="1"/>
          <p:nvPr/>
        </p:nvSpPr>
        <p:spPr>
          <a:xfrm>
            <a:off x="11775449" y="5818028"/>
            <a:ext cx="184730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endParaRPr lang="en-AU">
              <a:solidFill>
                <a:schemeClr val="tx1">
                  <a:lumMod val="50000"/>
                  <a:lumOff val="50000"/>
                </a:schemeClr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C23D51-E7D4-D244-B395-1ED887E98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25" y="5586413"/>
            <a:ext cx="4601432" cy="10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7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323302-31EC-D047-85E4-96C69BFE2219}"/>
              </a:ext>
            </a:extLst>
          </p:cNvPr>
          <p:cNvSpPr/>
          <p:nvPr/>
        </p:nvSpPr>
        <p:spPr>
          <a:xfrm>
            <a:off x="5" y="4689434"/>
            <a:ext cx="12191999" cy="1331015"/>
          </a:xfrm>
          <a:prstGeom prst="rect">
            <a:avLst/>
          </a:prstGeom>
          <a:solidFill>
            <a:srgbClr val="1F4A4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893B5D-905B-5147-9F39-0A12DD46315B}"/>
              </a:ext>
            </a:extLst>
          </p:cNvPr>
          <p:cNvSpPr/>
          <p:nvPr/>
        </p:nvSpPr>
        <p:spPr>
          <a:xfrm>
            <a:off x="0" y="5"/>
            <a:ext cx="12192000" cy="133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D041B-D135-504C-84B5-798A17D3D191}"/>
              </a:ext>
            </a:extLst>
          </p:cNvPr>
          <p:cNvSpPr txBox="1"/>
          <p:nvPr/>
        </p:nvSpPr>
        <p:spPr>
          <a:xfrm>
            <a:off x="907857" y="1738631"/>
            <a:ext cx="11057407" cy="414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defTabSz="914377">
              <a:lnSpc>
                <a:spcPts val="4000"/>
              </a:lnSpc>
              <a:buFont typeface="Wingdings" pitchFamily="2" charset="2"/>
              <a:buChar char="ü"/>
              <a:defRPr/>
            </a:pPr>
            <a:r>
              <a:rPr lang="en-AU" sz="2800" b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Standards of Behaviour: </a:t>
            </a:r>
            <a:br>
              <a:rPr lang="en-AU" sz="28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Faithfulness in Service</a:t>
            </a:r>
          </a:p>
          <a:p>
            <a:pPr defTabSz="914377">
              <a:lnSpc>
                <a:spcPts val="4000"/>
              </a:lnSpc>
              <a:defRPr/>
            </a:pPr>
            <a:endParaRPr lang="en-AU" sz="240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189" indent="-457189" defTabSz="914377">
              <a:lnSpc>
                <a:spcPts val="4000"/>
              </a:lnSpc>
              <a:buFont typeface="Wingdings" pitchFamily="2" charset="2"/>
              <a:buChar char="ü"/>
              <a:defRPr/>
            </a:pPr>
            <a:r>
              <a:rPr lang="en-AU" sz="2800" b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Training:</a:t>
            </a:r>
            <a:r>
              <a:rPr lang="en-AU" sz="28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AU" sz="28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State and Church educational requirements</a:t>
            </a:r>
          </a:p>
          <a:p>
            <a:pPr defTabSz="914377">
              <a:lnSpc>
                <a:spcPts val="4000"/>
              </a:lnSpc>
              <a:defRPr/>
            </a:pPr>
            <a:endParaRPr lang="en-AU" sz="2400" i="1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189" indent="-457189" defTabSz="914377">
              <a:lnSpc>
                <a:spcPts val="4000"/>
              </a:lnSpc>
              <a:buFont typeface="Wingdings" pitchFamily="2" charset="2"/>
              <a:buChar char="ü"/>
              <a:defRPr/>
            </a:pPr>
            <a:r>
              <a:rPr lang="en-AU" sz="2800" b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Screening and Selection: </a:t>
            </a:r>
            <a:br>
              <a:rPr lang="en-AU" sz="2800" b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Identifying and assessing safe ministry compliance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7454D-ABC8-174E-8705-F38881483BFA}"/>
              </a:ext>
            </a:extLst>
          </p:cNvPr>
          <p:cNvSpPr txBox="1"/>
          <p:nvPr/>
        </p:nvSpPr>
        <p:spPr>
          <a:xfrm>
            <a:off x="907856" y="367062"/>
            <a:ext cx="5636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AU" sz="360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Safe Ministry Compliance</a:t>
            </a:r>
          </a:p>
        </p:txBody>
      </p:sp>
    </p:spTree>
    <p:extLst>
      <p:ext uri="{BB962C8B-B14F-4D97-AF65-F5344CB8AC3E}">
        <p14:creationId xmlns:p14="http://schemas.microsoft.com/office/powerpoint/2010/main" val="2697294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CA4A-57E1-7F4E-9B7C-93ACB1850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b="1" dirty="0">
                <a:solidFill>
                  <a:schemeClr val="bg1"/>
                </a:solidFill>
                <a:latin typeface="Helvetica Neue"/>
              </a:rPr>
              <a:t>Roles that </a:t>
            </a:r>
            <a:r>
              <a:rPr lang="en-AU" sz="4000" b="1" u="sng" dirty="0">
                <a:solidFill>
                  <a:schemeClr val="bg1"/>
                </a:solidFill>
                <a:latin typeface="Helvetica Neue"/>
              </a:rPr>
              <a:t>must</a:t>
            </a:r>
            <a:r>
              <a:rPr lang="en-AU" sz="4000" b="1" dirty="0">
                <a:solidFill>
                  <a:schemeClr val="bg1"/>
                </a:solidFill>
                <a:latin typeface="Helvetica Neue"/>
              </a:rPr>
              <a:t> obtain a safe ministry clearance:</a:t>
            </a:r>
            <a:endParaRPr lang="en-US" sz="4000" b="1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8B5B3-70D9-2740-BA1E-F7A0645B9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AU" dirty="0">
                <a:solidFill>
                  <a:schemeClr val="bg1"/>
                </a:solidFill>
                <a:latin typeface="Helvetica Neue"/>
              </a:rPr>
              <a:t>All clergy and lay persons holding an authority from the Bishop</a:t>
            </a:r>
            <a:endParaRPr lang="en-AU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fontAlgn="base"/>
            <a:r>
              <a:rPr lang="en-AU" dirty="0">
                <a:solidFill>
                  <a:schemeClr val="bg1"/>
                </a:solidFill>
                <a:latin typeface="Helvetica Neue"/>
              </a:rPr>
              <a:t>All candidates for Ordination</a:t>
            </a:r>
            <a:endParaRPr lang="en-AU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fontAlgn="base"/>
            <a:r>
              <a:rPr lang="en-AU" dirty="0">
                <a:solidFill>
                  <a:schemeClr val="bg1"/>
                </a:solidFill>
                <a:latin typeface="Helvetica Neue"/>
              </a:rPr>
              <a:t>All lay church workers in paid employment involving work with children</a:t>
            </a:r>
            <a:endParaRPr lang="en-AU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fontAlgn="base"/>
            <a:r>
              <a:rPr lang="en-AU" dirty="0">
                <a:solidFill>
                  <a:schemeClr val="bg1"/>
                </a:solidFill>
                <a:latin typeface="Helvetica Neue"/>
              </a:rPr>
              <a:t>All lay volunteers who work with children</a:t>
            </a:r>
            <a:endParaRPr lang="en-AU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fontAlgn="base"/>
            <a:r>
              <a:rPr lang="en-AU" dirty="0">
                <a:solidFill>
                  <a:schemeClr val="bg1"/>
                </a:solidFill>
                <a:latin typeface="Helvetica Neue"/>
              </a:rPr>
              <a:t>All members of Diocesan Council</a:t>
            </a:r>
            <a:endParaRPr lang="en-AU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fontAlgn="base"/>
            <a:r>
              <a:rPr lang="en-AU" dirty="0">
                <a:solidFill>
                  <a:schemeClr val="bg1"/>
                </a:solidFill>
                <a:latin typeface="Helvetica Neue"/>
              </a:rPr>
              <a:t>Members of Parish Councils only where the Parish concerned has lay paid staff or volunteers who work with children. </a:t>
            </a:r>
            <a:endParaRPr lang="en-AU" dirty="0">
              <a:solidFill>
                <a:schemeClr val="bg1"/>
              </a:solidFill>
              <a:latin typeface="Helvetica Neue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2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3B14A-2804-9144-8340-0B7BC67CA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Helvetica Neue"/>
              </a:rPr>
              <a:t>No requirement for WWCC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BEDBB-CE4D-BE45-A384-809B82E3C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1"/>
            <a:ext cx="10515600" cy="51212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solidFill>
                  <a:schemeClr val="bg1"/>
                </a:solidFill>
                <a:latin typeface="Helvetica Neue"/>
              </a:rPr>
              <a:t>a person will </a:t>
            </a:r>
            <a:r>
              <a:rPr lang="en-AU" u="sng" dirty="0">
                <a:solidFill>
                  <a:schemeClr val="bg1"/>
                </a:solidFill>
                <a:latin typeface="Helvetica Neue"/>
              </a:rPr>
              <a:t>not</a:t>
            </a:r>
            <a:r>
              <a:rPr lang="en-AU" dirty="0">
                <a:solidFill>
                  <a:schemeClr val="bg1"/>
                </a:solidFill>
                <a:latin typeface="Helvetica Neue"/>
              </a:rPr>
              <a:t> be performing 'child-related work' if they are performing 'any other service or activity' in the course of which contact with children occurs </a:t>
            </a:r>
            <a:r>
              <a:rPr lang="en-AU" u="sng" dirty="0">
                <a:solidFill>
                  <a:schemeClr val="bg1"/>
                </a:solidFill>
                <a:latin typeface="Helvetica Neue"/>
              </a:rPr>
              <a:t>incidentally or would not reasonably be expected to occur</a:t>
            </a:r>
            <a:r>
              <a:rPr lang="en-AU" dirty="0">
                <a:solidFill>
                  <a:schemeClr val="bg1"/>
                </a:solidFill>
                <a:latin typeface="Helvetica Neue"/>
              </a:rPr>
              <a:t>.   </a:t>
            </a:r>
            <a:endParaRPr lang="en-AU" dirty="0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AU" dirty="0">
                <a:solidFill>
                  <a:schemeClr val="bg1"/>
                </a:solidFill>
                <a:latin typeface="Helvetica Neue"/>
              </a:rPr>
              <a:t>a person who believes on reasonable grounds that they will not 'work with children' on more than </a:t>
            </a:r>
            <a:r>
              <a:rPr lang="en-AU" u="sng" dirty="0">
                <a:solidFill>
                  <a:schemeClr val="bg1"/>
                </a:solidFill>
                <a:latin typeface="Helvetica Neue"/>
              </a:rPr>
              <a:t>seven days in a calendar year</a:t>
            </a:r>
            <a:endParaRPr lang="en-AU" u="sng" dirty="0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AU" dirty="0">
                <a:solidFill>
                  <a:schemeClr val="bg1"/>
                </a:solidFill>
                <a:latin typeface="Helvetica Neue"/>
              </a:rPr>
              <a:t>This means that if your church does not have a children’s program or youth group, the only persons required to hold a WWCC are the clergy. </a:t>
            </a:r>
            <a:endParaRPr lang="en-AU" u="sng" dirty="0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AU" dirty="0">
                <a:solidFill>
                  <a:schemeClr val="bg1"/>
                </a:solidFill>
                <a:latin typeface="Helvetica Neue"/>
              </a:rPr>
              <a:t>WWCC Required Checklist on website, Synod Office will assist.</a:t>
            </a:r>
            <a:endParaRPr lang="en-US" dirty="0">
              <a:solidFill>
                <a:schemeClr val="bg1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98317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EBDE-D0EA-9D4B-A60E-D333278CA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Reference Checking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01660-A953-1D42-A741-1B0C712D9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 Neue"/>
              </a:rPr>
              <a:t>Required by Safe Ministry To Canon 2017</a:t>
            </a:r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  <a:p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"/>
              </a:rPr>
              <a:t>Email with three simple questions to nominated referees</a:t>
            </a:r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  <a:p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"/>
              </a:rPr>
              <a:t>Any concerns will raise red flag for further follow up</a:t>
            </a:r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  <a:p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 dirty="0">
                <a:solidFill>
                  <a:schemeClr val="bg1"/>
                </a:solidFill>
                <a:latin typeface="Helvetica Neue"/>
              </a:rPr>
              <a:t>Integrated with Safe Ministry System on Salesforce </a:t>
            </a:r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37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7C8E8-525B-400B-8E03-000E25117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759" y="1666537"/>
            <a:ext cx="10953044" cy="46092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GB">
                <a:solidFill>
                  <a:schemeClr val="bg1"/>
                </a:solidFill>
                <a:latin typeface="Helvetica Neue"/>
                <a:cs typeface="Calibri"/>
              </a:rPr>
              <a:t>The Safe Ministry Policy creates a new position: a Safe Ministry Coordinator in each parish.</a:t>
            </a:r>
            <a:r>
              <a:rPr lang="en-GB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 </a:t>
            </a:r>
          </a:p>
          <a:p>
            <a:pPr marL="0" indent="0" algn="just">
              <a:buNone/>
            </a:pPr>
            <a:endParaRPr lang="en-GB" dirty="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0" indent="0" algn="just">
              <a:buNone/>
            </a:pPr>
            <a:r>
              <a:rPr lang="en-AU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The Safe Ministry Coordinator helps the Parish to comply with the safe ministry requirements of the Diocese.</a:t>
            </a:r>
            <a:endParaRPr lang="en-GB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algn="just"/>
            <a:r>
              <a:rPr lang="en-AU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Assist the Parish Priest to comply with safe ministry screening requirements,</a:t>
            </a:r>
            <a:endParaRPr lang="en-GB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algn="just"/>
            <a:r>
              <a:rPr lang="en-AU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Keep records of Working With Children Checks and Safe Ministry training,</a:t>
            </a:r>
            <a:endParaRPr lang="en-GB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algn="just"/>
            <a:r>
              <a:rPr lang="en-AU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Monitor and Report on safe ministry systems and practices in the parish, and</a:t>
            </a:r>
            <a:endParaRPr lang="en-GB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algn="just"/>
            <a:r>
              <a:rPr lang="en-AU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Report any abuse.</a:t>
            </a:r>
            <a:endParaRPr lang="en-GB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algn="just"/>
            <a:endParaRPr lang="en-GB">
              <a:ea typeface="+mn-lt"/>
              <a:cs typeface="+mn-lt"/>
            </a:endParaRPr>
          </a:p>
          <a:p>
            <a:pPr algn="just"/>
            <a:endParaRPr lang="en-GB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489CB-6F0B-48B1-A71A-FE9BA2547C43}"/>
              </a:ext>
            </a:extLst>
          </p:cNvPr>
          <p:cNvSpPr/>
          <p:nvPr/>
        </p:nvSpPr>
        <p:spPr>
          <a:xfrm>
            <a:off x="0" y="5"/>
            <a:ext cx="12192000" cy="133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69CC37-6190-40F2-BE4C-312780D97885}"/>
              </a:ext>
            </a:extLst>
          </p:cNvPr>
          <p:cNvSpPr txBox="1"/>
          <p:nvPr/>
        </p:nvSpPr>
        <p:spPr>
          <a:xfrm>
            <a:off x="907853" y="367059"/>
            <a:ext cx="5644174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3600" b="1">
                <a:latin typeface="Helvetica Neue Medium"/>
                <a:ea typeface="Helvetica Neue Medium" panose="02000503000000020004" pitchFamily="2" charset="0"/>
                <a:cs typeface="Helvetica Neue Medium" panose="02000503000000020004" pitchFamily="2" charset="0"/>
              </a:rPr>
              <a:t>Safe Ministry Coordinator</a:t>
            </a:r>
          </a:p>
        </p:txBody>
      </p:sp>
    </p:spTree>
    <p:extLst>
      <p:ext uri="{BB962C8B-B14F-4D97-AF65-F5344CB8AC3E}">
        <p14:creationId xmlns:p14="http://schemas.microsoft.com/office/powerpoint/2010/main" val="303330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83682-74F8-40BF-B434-B705C7AA0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13" y="1734427"/>
            <a:ext cx="10515600" cy="435133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800080" indent="-571486"/>
            <a:r>
              <a:rPr lang="en-AU" sz="39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be 21 years or older;</a:t>
            </a:r>
            <a:endParaRPr lang="en-GB" sz="390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800080" indent="-571486"/>
            <a:r>
              <a:rPr lang="en-AU" sz="39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hold a safe ministry clearance from the Diocese;</a:t>
            </a:r>
            <a:endParaRPr lang="en-GB" sz="390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800080" indent="-571486"/>
            <a:r>
              <a:rPr lang="en-AU" sz="39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have an email account (for administrative purposes); </a:t>
            </a:r>
            <a:endParaRPr lang="en-GB" sz="390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800080" indent="-571486"/>
            <a:r>
              <a:rPr lang="en-AU" sz="39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have good administrative skills; and</a:t>
            </a:r>
            <a:endParaRPr lang="en-GB" sz="390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800080" indent="-571486"/>
            <a:r>
              <a:rPr lang="en-AU" sz="39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be capable of maintaining a computer spreadsheet</a:t>
            </a:r>
            <a:r>
              <a:rPr lang="en-AU" sz="40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.</a:t>
            </a:r>
            <a:endParaRPr lang="en-GB" sz="400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endParaRPr lang="en-GB" sz="4000">
              <a:ea typeface="+mn-lt"/>
              <a:cs typeface="+mn-lt"/>
            </a:endParaRPr>
          </a:p>
          <a:p>
            <a:pPr algn="just"/>
            <a:endParaRPr lang="en-AU" sz="4000" i="1">
              <a:cs typeface="Calibri"/>
            </a:endParaRPr>
          </a:p>
          <a:p>
            <a:pPr algn="just"/>
            <a:endParaRPr lang="en-AU" sz="4000" i="1">
              <a:cs typeface="Calibri"/>
            </a:endParaRPr>
          </a:p>
          <a:p>
            <a:endParaRPr lang="en-GB" sz="4000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86823-25D5-479C-B927-AA0EE7969588}"/>
              </a:ext>
            </a:extLst>
          </p:cNvPr>
          <p:cNvSpPr/>
          <p:nvPr/>
        </p:nvSpPr>
        <p:spPr>
          <a:xfrm>
            <a:off x="0" y="5"/>
            <a:ext cx="12192000" cy="133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259DD7-F9DA-4428-AF3F-CA78DEF6F5CA}"/>
              </a:ext>
            </a:extLst>
          </p:cNvPr>
          <p:cNvSpPr txBox="1"/>
          <p:nvPr/>
        </p:nvSpPr>
        <p:spPr>
          <a:xfrm>
            <a:off x="907853" y="367059"/>
            <a:ext cx="7497245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3600" b="1">
                <a:latin typeface="Helvetica Neue"/>
                <a:ea typeface="+mn-lt"/>
                <a:cs typeface="+mn-lt"/>
              </a:rPr>
              <a:t>A Safe Ministry Coordinator must</a:t>
            </a:r>
          </a:p>
        </p:txBody>
      </p:sp>
    </p:spTree>
    <p:extLst>
      <p:ext uri="{BB962C8B-B14F-4D97-AF65-F5344CB8AC3E}">
        <p14:creationId xmlns:p14="http://schemas.microsoft.com/office/powerpoint/2010/main" val="4076079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BDB4-3B60-2B40-A934-55E8BA012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Helvetica Neue"/>
              </a:rPr>
              <a:t>Safe Ministry Co-Ordinator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5CDF8-933E-E24D-A6F5-D9BB35177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bg1"/>
              </a:solidFill>
              <a:latin typeface="Helvetica Neue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Lists all child related work activities for the month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Identifies which adults were involved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Specifies their WWCC status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Sent to Safe Ministry Unit monthly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Monitors those who are ‘working with children” without a WWCC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56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72A0-4420-0247-B614-5DD484B15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Helvetica Neue"/>
              </a:rPr>
              <a:t>New Posters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8EE54-65CC-504E-94DD-CF9E34E2A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Reflects updated Policy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Identifies the parish Safe Ministry Co-Ordinator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Lists names of people who hold a WWCC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Families must have certainty that those who are working with their children hold the appropriate clearance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r>
              <a:rPr lang="en-US">
                <a:solidFill>
                  <a:schemeClr val="bg1"/>
                </a:solidFill>
                <a:latin typeface="Helvetica Neue"/>
              </a:rPr>
              <a:t>Identifies how and where to make a complaint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984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8CC521-1D07-FC49-AFA0-D548F6E6FCC7}"/>
              </a:ext>
            </a:extLst>
          </p:cNvPr>
          <p:cNvSpPr txBox="1"/>
          <p:nvPr/>
        </p:nvSpPr>
        <p:spPr>
          <a:xfrm>
            <a:off x="673677" y="547775"/>
            <a:ext cx="6439392" cy="10795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>
              <a:lnSpc>
                <a:spcPts val="4000"/>
              </a:lnSpc>
              <a:defRPr/>
            </a:pPr>
            <a:r>
              <a:rPr lang="en-AU" sz="3200" b="1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The Diocese of Adelaide </a:t>
            </a:r>
            <a:br>
              <a:rPr lang="en-AU" sz="3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3200" b="1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Professional Standards Process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5342B5-DF5E-4745-99CC-68B6E49FD679}"/>
              </a:ext>
            </a:extLst>
          </p:cNvPr>
          <p:cNvSpPr txBox="1"/>
          <p:nvPr/>
        </p:nvSpPr>
        <p:spPr>
          <a:xfrm>
            <a:off x="673680" y="2134417"/>
            <a:ext cx="6554897" cy="25891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377">
              <a:lnSpc>
                <a:spcPts val="3600"/>
              </a:lnSpc>
              <a:spcAft>
                <a:spcPts val="1800"/>
              </a:spcAft>
              <a:defRPr/>
            </a:pPr>
            <a:r>
              <a:rPr lang="en-AU" sz="2600">
                <a:solidFill>
                  <a:schemeClr val="bg1"/>
                </a:solidFill>
                <a:latin typeface="Helvetica Neue Medium"/>
                <a:ea typeface="Helvetica Neue Medium" panose="02000503000000020004" pitchFamily="2" charset="0"/>
                <a:cs typeface="Helvetica Neue Medium" panose="02000503000000020004" pitchFamily="2" charset="0"/>
              </a:rPr>
              <a:t>Obligations</a:t>
            </a:r>
          </a:p>
          <a:p>
            <a:pPr>
              <a:lnSpc>
                <a:spcPts val="3600"/>
              </a:lnSpc>
              <a:spcAft>
                <a:spcPts val="1800"/>
              </a:spcAft>
              <a:defRPr/>
            </a:pPr>
            <a:r>
              <a:rPr lang="en-AU" sz="260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All Church Workers are required to contact the Professional Standards Director if they observe or are informed of misconduct by another Church Worker. </a:t>
            </a:r>
            <a:endParaRPr lang="en-AU" sz="26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FA4A6AC3-3B6D-D241-870A-936E04445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3549" y="0"/>
            <a:ext cx="4408451" cy="6858000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2412094D-4122-9249-B246-8E393690D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0199" y="726361"/>
            <a:ext cx="3780216" cy="52772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15900" dist="38100" dir="2700000" sx="102000" sy="102000" algn="tl" rotWithShape="0">
              <a:prstClr val="black">
                <a:alpha val="18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19860E-438A-F440-A457-BE3CE39A8156}"/>
              </a:ext>
            </a:extLst>
          </p:cNvPr>
          <p:cNvSpPr/>
          <p:nvPr/>
        </p:nvSpPr>
        <p:spPr>
          <a:xfrm>
            <a:off x="8080199" y="726362"/>
            <a:ext cx="3780216" cy="511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5CE72A-297B-E648-884F-9C7315B2CF4A}"/>
              </a:ext>
            </a:extLst>
          </p:cNvPr>
          <p:cNvSpPr txBox="1"/>
          <p:nvPr/>
        </p:nvSpPr>
        <p:spPr>
          <a:xfrm>
            <a:off x="8194709" y="781780"/>
            <a:ext cx="3665707" cy="5606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2800"/>
              </a:lnSpc>
              <a:spcAft>
                <a:spcPts val="1800"/>
              </a:spcAft>
              <a:defRPr/>
            </a:pPr>
            <a:r>
              <a:rPr lang="en-AU" sz="2200" b="1">
                <a:solidFill>
                  <a:srgbClr val="1F4A4A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Who is a Church Worker?</a:t>
            </a:r>
          </a:p>
          <a:p>
            <a:pPr defTabSz="914377">
              <a:lnSpc>
                <a:spcPts val="2800"/>
              </a:lnSpc>
              <a:spcAft>
                <a:spcPts val="1200"/>
              </a:spcAft>
              <a:defRPr/>
            </a:pPr>
            <a:r>
              <a:rPr lang="en-AU" sz="240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person who is, or was at the time:</a:t>
            </a:r>
          </a:p>
          <a:p>
            <a:pPr marL="342891" indent="-342891" defTabSz="914377">
              <a:lnSpc>
                <a:spcPts val="28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AU" sz="240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member of Clergy</a:t>
            </a:r>
          </a:p>
          <a:p>
            <a:pPr marL="342891" indent="-342891" defTabSz="914377">
              <a:lnSpc>
                <a:spcPts val="28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AU" sz="240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An employee of the Church Body</a:t>
            </a:r>
          </a:p>
          <a:p>
            <a:pPr marL="342891" indent="-342891" defTabSz="914377">
              <a:lnSpc>
                <a:spcPts val="28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AU" sz="2400">
                <a:solidFill>
                  <a:prstClr val="white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A person holding a position, or performing a function with, a Church Authority or member of a Church Body</a:t>
            </a:r>
          </a:p>
          <a:p>
            <a:pPr defTabSz="914377">
              <a:lnSpc>
                <a:spcPts val="2800"/>
              </a:lnSpc>
              <a:spcAft>
                <a:spcPts val="600"/>
              </a:spcAft>
              <a:defRPr/>
            </a:pPr>
            <a:endParaRPr lang="en-AU" sz="240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136B839-DC5C-CF47-A495-091697DDA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54" y="5351695"/>
            <a:ext cx="3035644" cy="10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97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47B990-B67F-1D49-BE02-65CBDC8F389D}"/>
              </a:ext>
            </a:extLst>
          </p:cNvPr>
          <p:cNvSpPr/>
          <p:nvPr/>
        </p:nvSpPr>
        <p:spPr>
          <a:xfrm>
            <a:off x="-3210" y="4995513"/>
            <a:ext cx="12195209" cy="186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0E243-DBA2-B647-84EF-5013600A113E}"/>
              </a:ext>
            </a:extLst>
          </p:cNvPr>
          <p:cNvSpPr txBox="1"/>
          <p:nvPr/>
        </p:nvSpPr>
        <p:spPr>
          <a:xfrm>
            <a:off x="2303844" y="1492949"/>
            <a:ext cx="758110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0"/>
              </a:spcAft>
            </a:pPr>
            <a:r>
              <a:rPr lang="en-AU" sz="32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Thank you &amp; Questions</a:t>
            </a:r>
            <a:endParaRPr lang="en-AU" sz="30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spcAft>
                <a:spcPts val="1800"/>
              </a:spcAft>
            </a:pPr>
            <a:r>
              <a:rPr lang="en-AU" sz="30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We pray that our belief in God will lead us, as Christian communities, to commit to the wellbeing of other people.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8002F7-350E-4F4E-81A4-57614BFD7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58" y="5281498"/>
            <a:ext cx="5535668" cy="129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4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BCA95D9-B6C7-904D-AA1B-B0424FD9F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076" y="0"/>
            <a:ext cx="4700929" cy="6858000"/>
          </a:xfrm>
          <a:prstGeom prst="rect">
            <a:avLst/>
          </a:prstGeom>
        </p:spPr>
      </p:pic>
      <p:pic>
        <p:nvPicPr>
          <p:cNvPr id="4098" name="Picture 2" descr="https://images.unsplash.com/photo-1489568685157-ec3bcd451894?ixlib=rb-1.2.1&amp;ixid=eyJhcHBfaWQiOjEyMDd9&amp;auto">
            <a:extLst>
              <a:ext uri="{FF2B5EF4-FFF2-40B4-BE49-F238E27FC236}">
                <a16:creationId xmlns:a16="http://schemas.microsoft.com/office/drawing/2014/main" id="{59DDEB42-F115-FB47-AFE2-034F0AC2F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"/>
          <a:stretch/>
        </p:blipFill>
        <p:spPr bwMode="auto">
          <a:xfrm>
            <a:off x="7491076" y="1"/>
            <a:ext cx="4700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FB8281-53F7-EC46-AB5C-5FF61435DB96}"/>
              </a:ext>
            </a:extLst>
          </p:cNvPr>
          <p:cNvSpPr/>
          <p:nvPr/>
        </p:nvSpPr>
        <p:spPr>
          <a:xfrm>
            <a:off x="1001181" y="1238251"/>
            <a:ext cx="7399873" cy="41549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17500" dist="38100" dir="2700000" sx="103000" sy="103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EEA37BD8-F7BB-EE4D-8446-DF9387BD4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41" y="1238251"/>
            <a:ext cx="7384113" cy="41549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FE022A-7D85-0442-924B-DA03598517B0}"/>
              </a:ext>
            </a:extLst>
          </p:cNvPr>
          <p:cNvSpPr txBox="1"/>
          <p:nvPr/>
        </p:nvSpPr>
        <p:spPr>
          <a:xfrm>
            <a:off x="1210728" y="1446759"/>
            <a:ext cx="7339432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 anchorCtr="0">
            <a:spAutoFit/>
          </a:bodyPr>
          <a:lstStyle/>
          <a:p>
            <a:r>
              <a:rPr lang="en-AU" sz="4400" dirty="0">
                <a:solidFill>
                  <a:schemeClr val="bg1"/>
                </a:solidFill>
                <a:latin typeface="Helvetica Neue Medium"/>
                <a:ea typeface="Helvetica Neue Medium" panose="02000503000000020004" pitchFamily="2" charset="0"/>
                <a:cs typeface="Helvetica Neue Medium" panose="02000503000000020004" pitchFamily="2" charset="0"/>
              </a:rPr>
              <a:t>Our Safe Ministry Program exists to ensure that our church environments, our spaces, our leaders and our </a:t>
            </a:r>
            <a:r>
              <a:rPr lang="en-AU" sz="4400">
                <a:solidFill>
                  <a:schemeClr val="bg1"/>
                </a:solidFill>
                <a:latin typeface="Helvetica Neue Medium"/>
                <a:ea typeface="Helvetica Neue Medium" panose="02000503000000020004" pitchFamily="2" charset="0"/>
                <a:cs typeface="Helvetica Neue Medium" panose="02000503000000020004" pitchFamily="2" charset="0"/>
              </a:rPr>
              <a:t>culture are safe for all. </a:t>
            </a:r>
          </a:p>
          <a:p>
            <a:endParaRPr lang="en-AU" sz="4400">
              <a:solidFill>
                <a:schemeClr val="bg1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09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756540-3DD3-484F-A3D8-E2250585B168}"/>
              </a:ext>
            </a:extLst>
          </p:cNvPr>
          <p:cNvSpPr/>
          <p:nvPr/>
        </p:nvSpPr>
        <p:spPr>
          <a:xfrm>
            <a:off x="0" y="4"/>
            <a:ext cx="12192000" cy="1420585"/>
          </a:xfrm>
          <a:prstGeom prst="rect">
            <a:avLst/>
          </a:prstGeom>
          <a:solidFill>
            <a:srgbClr val="20545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4CD82-EF49-6B41-811E-E2CFC665A32F}"/>
              </a:ext>
            </a:extLst>
          </p:cNvPr>
          <p:cNvSpPr txBox="1"/>
          <p:nvPr/>
        </p:nvSpPr>
        <p:spPr>
          <a:xfrm>
            <a:off x="390438" y="1484449"/>
            <a:ext cx="11654972" cy="4124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 Safety (Prohibited Persons) Act 2016 &amp; Regulations</a:t>
            </a: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Children and Young People (Safety) Act 2017 &amp; Regulations</a:t>
            </a: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Civil Liability (Institutional Child Abuse Liability) Amendment Bill 2020.</a:t>
            </a:r>
          </a:p>
          <a:p>
            <a:pPr>
              <a:lnSpc>
                <a:spcPts val="4000"/>
              </a:lnSpc>
            </a:pPr>
            <a:endParaRPr lang="en-AU" sz="2000">
              <a:solidFill>
                <a:prstClr val="white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 Ministry to Children Canon 2017</a:t>
            </a: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Safe Ministry Policy (Anglican Diocese of Adelaide) 2020</a:t>
            </a: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Episcopal Standards (Child Protection) Canon 2017</a:t>
            </a: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000">
                <a:solidFill>
                  <a:prstClr val="white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National Register Canon 2007 (Updated 2017)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F70FA-745F-C44E-AF81-311071DFAD38}"/>
              </a:ext>
            </a:extLst>
          </p:cNvPr>
          <p:cNvSpPr txBox="1"/>
          <p:nvPr/>
        </p:nvSpPr>
        <p:spPr>
          <a:xfrm>
            <a:off x="907855" y="233058"/>
            <a:ext cx="61751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280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Legislation </a:t>
            </a:r>
            <a:br>
              <a:rPr lang="en-AU" sz="28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South Australia and Anglican Church</a:t>
            </a:r>
          </a:p>
        </p:txBody>
      </p:sp>
    </p:spTree>
    <p:extLst>
      <p:ext uri="{BB962C8B-B14F-4D97-AF65-F5344CB8AC3E}">
        <p14:creationId xmlns:p14="http://schemas.microsoft.com/office/powerpoint/2010/main" val="1280027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79D45-60C2-1343-9239-16D2284F6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171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Helvetica Neue"/>
              </a:rPr>
              <a:t>Key Changes: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3BDEA-59C6-2143-A0F9-B2B804F25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6840"/>
            <a:ext cx="10515600" cy="473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38" indent="-514338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Helvetica Neue"/>
              </a:rPr>
              <a:t>New Policy</a:t>
            </a:r>
            <a:endParaRPr lang="en-US" sz="3200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Helvetica Neue"/>
              </a:rPr>
              <a:t>New Training</a:t>
            </a:r>
            <a:endParaRPr lang="en-US" sz="3200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Helvetica Neue"/>
              </a:rPr>
              <a:t>Revision to roles requiring WWCC</a:t>
            </a:r>
            <a:endParaRPr lang="en-US" sz="3200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Helvetica Neue"/>
              </a:rPr>
              <a:t>Reference Checking</a:t>
            </a:r>
            <a:endParaRPr lang="en-US" sz="3200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Helvetica Neue"/>
              </a:rPr>
              <a:t>Obligations on Parishes:</a:t>
            </a:r>
            <a:endParaRPr lang="en-US" sz="3200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lvl="1" indent="-457189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Helvetica Neue"/>
              </a:rPr>
              <a:t>Safe Ministry Co-Ordinator</a:t>
            </a:r>
            <a:endParaRPr lang="en-US" sz="2800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lvl="1" indent="-457189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  <a:latin typeface="Helvetica Neue"/>
              </a:rPr>
              <a:t>Monthly Reporting</a:t>
            </a:r>
            <a:endParaRPr lang="en-US" sz="2800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marL="514338" indent="-514338">
              <a:buFont typeface="+mj-lt"/>
              <a:buAutoNum type="arabicPeriod"/>
            </a:pPr>
            <a:r>
              <a:rPr lang="en-US" sz="3200" dirty="0">
                <a:solidFill>
                  <a:schemeClr val="bg1"/>
                </a:solidFill>
                <a:latin typeface="Helvetica Neue"/>
              </a:rPr>
              <a:t>New Posters</a:t>
            </a:r>
            <a:endParaRPr lang="en-US" sz="3200" dirty="0">
              <a:solidFill>
                <a:schemeClr val="bg1"/>
              </a:solidFill>
              <a:latin typeface="Helvetica Neu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8821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9B592-A4F0-4BB1-84F0-1AF908259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7513"/>
            <a:ext cx="10515600" cy="4351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AU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Diocesan Council approved Safe Ministry policy sets out: </a:t>
            </a:r>
            <a:endParaRPr lang="en-GB" dirty="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r>
              <a:rPr lang="en-AU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our vision; </a:t>
            </a:r>
            <a:endParaRPr lang="en-GB" dirty="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r>
              <a:rPr lang="en-AU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our commitments; and </a:t>
            </a:r>
            <a:endParaRPr lang="en-GB" dirty="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r>
              <a:rPr lang="en-AU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the responsibilities for each participant at the Diocesan level and the Parish level. </a:t>
            </a:r>
            <a:endParaRPr lang="en-GB" dirty="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r>
              <a:rPr lang="en-AU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The Safe Ministry Policy for the Diocese is available at</a:t>
            </a:r>
            <a:r>
              <a:rPr lang="en-AU" dirty="0">
                <a:latin typeface="Helvetica Neue"/>
                <a:ea typeface="+mn-lt"/>
                <a:cs typeface="+mn-lt"/>
              </a:rPr>
              <a:t> </a:t>
            </a:r>
            <a:r>
              <a:rPr lang="en-AU" b="1" dirty="0">
                <a:latin typeface="Helvetica Neue"/>
                <a:ea typeface="+mn-lt"/>
                <a:cs typeface="+mn-lt"/>
                <a:hlinkClick r:id="rId2"/>
              </a:rPr>
              <a:t>https://adelaideanglicans.com/safe-ministry/safe-ministry-resources/</a:t>
            </a:r>
            <a:endParaRPr lang="en-GB" b="1" dirty="0">
              <a:latin typeface="Helvetica Neue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51CC53-FD89-45F5-8C7A-7A2EE41C0C17}"/>
              </a:ext>
            </a:extLst>
          </p:cNvPr>
          <p:cNvSpPr txBox="1"/>
          <p:nvPr/>
        </p:nvSpPr>
        <p:spPr>
          <a:xfrm>
            <a:off x="5254075" y="705729"/>
            <a:ext cx="4515980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AU" sz="3600">
                <a:latin typeface="Helvetica Neue Medium"/>
                <a:ea typeface="Helvetica Neue Medium" panose="02000503000000020004" pitchFamily="2" charset="0"/>
                <a:cs typeface="Helvetica Neue Medium" panose="02000503000000020004" pitchFamily="2" charset="0"/>
              </a:rPr>
              <a:t>Safe Ministry Policy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B55647-52E7-40AE-B13B-FED986B12892}"/>
              </a:ext>
            </a:extLst>
          </p:cNvPr>
          <p:cNvSpPr/>
          <p:nvPr/>
        </p:nvSpPr>
        <p:spPr>
          <a:xfrm>
            <a:off x="0" y="10490"/>
            <a:ext cx="12192000" cy="133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FA3B49-7757-45B6-9A0B-429C832E85AA}"/>
              </a:ext>
            </a:extLst>
          </p:cNvPr>
          <p:cNvSpPr txBox="1"/>
          <p:nvPr/>
        </p:nvSpPr>
        <p:spPr>
          <a:xfrm>
            <a:off x="907855" y="367059"/>
            <a:ext cx="5864106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AU" sz="3600" b="1">
                <a:latin typeface="Helvetica Neue Medium"/>
                <a:ea typeface="Helvetica Neue Medium" panose="02000503000000020004" pitchFamily="2" charset="0"/>
                <a:cs typeface="Helvetica Neue Medium" panose="02000503000000020004" pitchFamily="2" charset="0"/>
              </a:rPr>
              <a:t>Safe Ministry Policy - 2020</a:t>
            </a:r>
          </a:p>
        </p:txBody>
      </p:sp>
    </p:spTree>
    <p:extLst>
      <p:ext uri="{BB962C8B-B14F-4D97-AF65-F5344CB8AC3E}">
        <p14:creationId xmlns:p14="http://schemas.microsoft.com/office/powerpoint/2010/main" val="2217889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93B5D-905B-5147-9F39-0A12DD46315B}"/>
              </a:ext>
            </a:extLst>
          </p:cNvPr>
          <p:cNvSpPr/>
          <p:nvPr/>
        </p:nvSpPr>
        <p:spPr>
          <a:xfrm>
            <a:off x="0" y="5"/>
            <a:ext cx="12192000" cy="133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EE629B-3A91-534C-959C-BEDC051BB368}"/>
              </a:ext>
            </a:extLst>
          </p:cNvPr>
          <p:cNvSpPr/>
          <p:nvPr/>
        </p:nvSpPr>
        <p:spPr>
          <a:xfrm>
            <a:off x="5" y="1614030"/>
            <a:ext cx="12191999" cy="1331015"/>
          </a:xfrm>
          <a:prstGeom prst="rect">
            <a:avLst/>
          </a:prstGeom>
          <a:solidFill>
            <a:srgbClr val="1F4A4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4CD82-EF49-6B41-811E-E2CFC665A32F}"/>
              </a:ext>
            </a:extLst>
          </p:cNvPr>
          <p:cNvSpPr txBox="1"/>
          <p:nvPr/>
        </p:nvSpPr>
        <p:spPr>
          <a:xfrm>
            <a:off x="907857" y="1738631"/>
            <a:ext cx="11057407" cy="414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ts val="4000"/>
              </a:lnSpc>
              <a:buFont typeface="Wingdings" pitchFamily="2" charset="2"/>
              <a:buChar char="ü"/>
            </a:pPr>
            <a:r>
              <a:rPr lang="en-AU" sz="2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Standards of Behaviour – no change: </a:t>
            </a:r>
            <a:br>
              <a:rPr lang="en-AU" sz="28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Faithfulness in Service</a:t>
            </a:r>
          </a:p>
          <a:p>
            <a:pPr>
              <a:lnSpc>
                <a:spcPts val="4000"/>
              </a:lnSpc>
            </a:pPr>
            <a:endParaRPr lang="en-AU" sz="24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Training:</a:t>
            </a:r>
            <a:r>
              <a:rPr lang="en-AU" sz="28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AU" sz="28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State and Church educational requirements</a:t>
            </a:r>
          </a:p>
          <a:p>
            <a:pPr>
              <a:lnSpc>
                <a:spcPts val="4000"/>
              </a:lnSpc>
            </a:pPr>
            <a:endParaRPr lang="en-AU" sz="24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Screening and Selection: </a:t>
            </a:r>
            <a:br>
              <a:rPr lang="en-AU" sz="2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Identifying and assessing safe ministry compliance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4BB683-A6DA-EC41-9900-A2F193999414}"/>
              </a:ext>
            </a:extLst>
          </p:cNvPr>
          <p:cNvSpPr txBox="1"/>
          <p:nvPr/>
        </p:nvSpPr>
        <p:spPr>
          <a:xfrm>
            <a:off x="907856" y="367062"/>
            <a:ext cx="5636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Safe Ministry Compliance</a:t>
            </a:r>
          </a:p>
        </p:txBody>
      </p:sp>
    </p:spTree>
    <p:extLst>
      <p:ext uri="{BB962C8B-B14F-4D97-AF65-F5344CB8AC3E}">
        <p14:creationId xmlns:p14="http://schemas.microsoft.com/office/powerpoint/2010/main" val="3015356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893B5D-905B-5147-9F39-0A12DD46315B}"/>
              </a:ext>
            </a:extLst>
          </p:cNvPr>
          <p:cNvSpPr/>
          <p:nvPr/>
        </p:nvSpPr>
        <p:spPr>
          <a:xfrm>
            <a:off x="0" y="5"/>
            <a:ext cx="12192000" cy="19828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64CD82-EF49-6B41-811E-E2CFC665A32F}"/>
              </a:ext>
            </a:extLst>
          </p:cNvPr>
          <p:cNvSpPr txBox="1"/>
          <p:nvPr/>
        </p:nvSpPr>
        <p:spPr>
          <a:xfrm>
            <a:off x="907853" y="2334543"/>
            <a:ext cx="10421083" cy="4009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ts val="34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7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 national code of conduct for personal </a:t>
            </a:r>
            <a:br>
              <a:rPr lang="en-AU" sz="27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7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behaviour and the practice of pastoral ministry by clergy and church workers formulated by the Anglican Church of Australia</a:t>
            </a:r>
          </a:p>
          <a:p>
            <a:pPr marL="342891" indent="-342891">
              <a:lnSpc>
                <a:spcPts val="34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7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Adopted by the Synod of the Anglican Diocese of Adelaide in 2006, and revised since, it provides a framework for transparency and accountability.</a:t>
            </a:r>
          </a:p>
          <a:p>
            <a:pPr marL="342891" indent="-342891">
              <a:lnSpc>
                <a:spcPts val="34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7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code identifies personal behaviour and practises of pastoral ministry which will ensure safe church communities.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F70FA-745F-C44E-AF81-311071DFAD38}"/>
              </a:ext>
            </a:extLst>
          </p:cNvPr>
          <p:cNvSpPr txBox="1"/>
          <p:nvPr/>
        </p:nvSpPr>
        <p:spPr>
          <a:xfrm>
            <a:off x="907855" y="514349"/>
            <a:ext cx="112841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AU" sz="2800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The Diocesan Code of Conduct </a:t>
            </a:r>
          </a:p>
          <a:p>
            <a:pPr>
              <a:spcAft>
                <a:spcPts val="1200"/>
              </a:spcAft>
            </a:pPr>
            <a:r>
              <a:rPr lang="en-AU" sz="2800" i="1">
                <a:solidFill>
                  <a:schemeClr val="tx1">
                    <a:lumMod val="85000"/>
                    <a:lumOff val="15000"/>
                  </a:schemeClr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‘Faithfulness in Service’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B7438B8A-6E07-C04D-A79D-ED667B446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255" y="-560673"/>
            <a:ext cx="6488804" cy="378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59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4323302-31EC-D047-85E4-96C69BFE2219}"/>
              </a:ext>
            </a:extLst>
          </p:cNvPr>
          <p:cNvSpPr/>
          <p:nvPr/>
        </p:nvSpPr>
        <p:spPr>
          <a:xfrm>
            <a:off x="5" y="3165434"/>
            <a:ext cx="12191999" cy="1331015"/>
          </a:xfrm>
          <a:prstGeom prst="rect">
            <a:avLst/>
          </a:prstGeom>
          <a:solidFill>
            <a:srgbClr val="1F4A4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893B5D-905B-5147-9F39-0A12DD46315B}"/>
              </a:ext>
            </a:extLst>
          </p:cNvPr>
          <p:cNvSpPr/>
          <p:nvPr/>
        </p:nvSpPr>
        <p:spPr>
          <a:xfrm>
            <a:off x="0" y="5"/>
            <a:ext cx="12192000" cy="133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D041B-D135-504C-84B5-798A17D3D191}"/>
              </a:ext>
            </a:extLst>
          </p:cNvPr>
          <p:cNvSpPr txBox="1"/>
          <p:nvPr/>
        </p:nvSpPr>
        <p:spPr>
          <a:xfrm>
            <a:off x="907857" y="1738631"/>
            <a:ext cx="11057407" cy="4146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lnSpc>
                <a:spcPts val="4000"/>
              </a:lnSpc>
              <a:buFont typeface="Wingdings" pitchFamily="2" charset="2"/>
              <a:buChar char="ü"/>
            </a:pPr>
            <a:r>
              <a:rPr lang="en-AU" sz="2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Standards of Behaviour: </a:t>
            </a:r>
            <a:br>
              <a:rPr lang="en-AU" sz="28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Faithfulness in Service</a:t>
            </a:r>
          </a:p>
          <a:p>
            <a:pPr>
              <a:lnSpc>
                <a:spcPts val="4000"/>
              </a:lnSpc>
            </a:pPr>
            <a:endParaRPr lang="en-AU" sz="24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457189" indent="-457189">
              <a:lnSpc>
                <a:spcPts val="4000"/>
              </a:lnSpc>
              <a:buFont typeface="Wingdings" pitchFamily="2" charset="2"/>
              <a:buChar char="ü"/>
            </a:pPr>
            <a:r>
              <a:rPr lang="en-AU" sz="2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Training:</a:t>
            </a:r>
            <a:r>
              <a:rPr lang="en-AU" sz="28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br>
              <a:rPr lang="en-AU" sz="28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State and Church educational requirements</a:t>
            </a:r>
          </a:p>
          <a:p>
            <a:pPr>
              <a:lnSpc>
                <a:spcPts val="4000"/>
              </a:lnSpc>
            </a:pPr>
            <a:endParaRPr lang="en-AU" sz="240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marL="342891" indent="-342891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AU" sz="2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Screening and Selection: </a:t>
            </a:r>
            <a:br>
              <a:rPr lang="en-AU" sz="28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AU" sz="28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Identifying and assessing safe ministry compliance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F7454D-ABC8-174E-8705-F38881483BFA}"/>
              </a:ext>
            </a:extLst>
          </p:cNvPr>
          <p:cNvSpPr txBox="1"/>
          <p:nvPr/>
        </p:nvSpPr>
        <p:spPr>
          <a:xfrm>
            <a:off x="907856" y="367062"/>
            <a:ext cx="5636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Safe Ministry Compliance</a:t>
            </a:r>
          </a:p>
        </p:txBody>
      </p:sp>
    </p:spTree>
    <p:extLst>
      <p:ext uri="{BB962C8B-B14F-4D97-AF65-F5344CB8AC3E}">
        <p14:creationId xmlns:p14="http://schemas.microsoft.com/office/powerpoint/2010/main" val="89721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2924A79-77BF-8545-90B9-9C7B63307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440845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AA6163-D84E-7344-99EC-A139E4F88976}"/>
              </a:ext>
            </a:extLst>
          </p:cNvPr>
          <p:cNvSpPr txBox="1"/>
          <p:nvPr/>
        </p:nvSpPr>
        <p:spPr>
          <a:xfrm>
            <a:off x="266705" y="334123"/>
            <a:ext cx="3886199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AU" sz="3200" b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Training </a:t>
            </a:r>
          </a:p>
          <a:p>
            <a:pPr marL="342891" indent="-34289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Totally online – videos and Questionnaires</a:t>
            </a:r>
          </a:p>
          <a:p>
            <a:pPr marL="342891" indent="-34289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Delivered by Safe Ministry Check, &amp; developed in partnership with Ansvar Risk Insurance.</a:t>
            </a:r>
          </a:p>
          <a:p>
            <a:pPr marL="342891" indent="-34289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200" i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Required</a:t>
            </a:r>
            <a:r>
              <a:rPr lang="en-AU" sz="2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in addition to a Working With Children Check compliance</a:t>
            </a:r>
          </a:p>
          <a:p>
            <a:pPr marL="342891" indent="-34289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Includes on line ESCC</a:t>
            </a:r>
          </a:p>
          <a:p>
            <a:pPr marL="342891" indent="-34289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AU" sz="220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Refresh every three years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331ABF-C6B2-2D4D-B237-6DE1EBC64416}"/>
              </a:ext>
            </a:extLst>
          </p:cNvPr>
          <p:cNvCxnSpPr>
            <a:cxnSpLocks/>
          </p:cNvCxnSpPr>
          <p:nvPr/>
        </p:nvCxnSpPr>
        <p:spPr>
          <a:xfrm>
            <a:off x="0" y="-228600"/>
            <a:ext cx="0" cy="5779971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695F150-2350-5244-BF2F-DE419664E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720" y="15240"/>
            <a:ext cx="3400960" cy="682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18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BCACDE5CD26D45B43BF65BFBDB2204" ma:contentTypeVersion="6" ma:contentTypeDescription="Create a new document." ma:contentTypeScope="" ma:versionID="ea3dc8fcbfc8588c3fe7eaa59f4a3782">
  <xsd:schema xmlns:xsd="http://www.w3.org/2001/XMLSchema" xmlns:xs="http://www.w3.org/2001/XMLSchema" xmlns:p="http://schemas.microsoft.com/office/2006/metadata/properties" xmlns:ns2="e41724cd-57d4-4393-8add-6a8cfcddc033" xmlns:ns3="95940684-a073-446b-9c0d-9b32c00f6ede" targetNamespace="http://schemas.microsoft.com/office/2006/metadata/properties" ma:root="true" ma:fieldsID="85fc1587b7018b5062f2ed94f8911f15" ns2:_="" ns3:_="">
    <xsd:import namespace="e41724cd-57d4-4393-8add-6a8cfcddc033"/>
    <xsd:import namespace="95940684-a073-446b-9c0d-9b32c00f6e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1724cd-57d4-4393-8add-6a8cfcddc0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40684-a073-446b-9c0d-9b32c00f6ed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5940684-a073-446b-9c0d-9b32c00f6ede">
      <UserInfo>
        <DisplayName>Tracey Jolly</DisplayName>
        <AccountId>33</AccountId>
        <AccountType/>
      </UserInfo>
      <UserInfo>
        <DisplayName>Marianne Gillard</DisplayName>
        <AccountId>30</AccountId>
        <AccountType/>
      </UserInfo>
      <UserInfo>
        <DisplayName>Archbishop's Executive Assistant</DisplayName>
        <AccountId>35</AccountId>
        <AccountType/>
      </UserInfo>
      <UserInfo>
        <DisplayName>IT Administrator</DisplayName>
        <AccountId>12</AccountId>
        <AccountType/>
      </UserInfo>
      <UserInfo>
        <DisplayName>Diocesan Office</DisplayName>
        <AccountId>36</AccountId>
        <AccountType/>
      </UserInfo>
      <UserInfo>
        <DisplayName>Diocesan Media Officer</DisplayName>
        <AccountId>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C4C0CDF-F2FD-471C-87CC-68D6B18FDCD6}">
  <ds:schemaRefs>
    <ds:schemaRef ds:uri="95940684-a073-446b-9c0d-9b32c00f6ede"/>
    <ds:schemaRef ds:uri="e41724cd-57d4-4393-8add-6a8cfcddc0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7E38ACC-FC3E-47B3-8D46-4B4822B930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DAEAA3-30A3-4D67-8A35-9EDAF48557CB}">
  <ds:schemaRefs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95940684-a073-446b-9c0d-9b32c00f6ede"/>
    <ds:schemaRef ds:uri="http://schemas.openxmlformats.org/package/2006/metadata/core-properties"/>
    <ds:schemaRef ds:uri="http://schemas.microsoft.com/office/infopath/2007/PartnerControls"/>
    <ds:schemaRef ds:uri="e41724cd-57d4-4393-8add-6a8cfcddc03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1112</Words>
  <Application>Microsoft Office PowerPoint</Application>
  <PresentationFormat>Widescreen</PresentationFormat>
  <Paragraphs>145</Paragraphs>
  <Slides>19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Key Changes: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Roles that must obtain a safe ministry clearance:</vt:lpstr>
      <vt:lpstr>No requirement for WWCC</vt:lpstr>
      <vt:lpstr>Reference Checking</vt:lpstr>
      <vt:lpstr>PowerPoint Presentation</vt:lpstr>
      <vt:lpstr>PowerPoint Presentation</vt:lpstr>
      <vt:lpstr>Safe Ministry Co-Ordinator report</vt:lpstr>
      <vt:lpstr>New Posters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A. Russ</dc:creator>
  <cp:lastModifiedBy>Raffaele Angelino</cp:lastModifiedBy>
  <cp:revision>42</cp:revision>
  <dcterms:created xsi:type="dcterms:W3CDTF">2019-11-01T04:46:07Z</dcterms:created>
  <dcterms:modified xsi:type="dcterms:W3CDTF">2020-10-14T02:35:26Z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0x010100ECBCACDE5CD26D45B43BF65BFBDB2204</vt:lpwstr>
  </property>
  <property fmtid="{D5CDD505-2E9C-101B-9397-08002B2CF9AE}" pid="3" name="Order">
    <vt:r8>3427900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