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2" r:id="rId6"/>
    <p:sldId id="260" r:id="rId7"/>
    <p:sldId id="261" r:id="rId8"/>
    <p:sldId id="263" r:id="rId9"/>
    <p:sldId id="264" r:id="rId10"/>
    <p:sldId id="267"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5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770-44AE-47D5-B4B1-71BEC9A9D725}"/>
              </a:ext>
            </a:extLst>
          </p:cNvPr>
          <p:cNvSpPr>
            <a:spLocks noGrp="1"/>
          </p:cNvSpPr>
          <p:nvPr>
            <p:ph type="ctrTitle"/>
          </p:nvPr>
        </p:nvSpPr>
        <p:spPr>
          <a:xfrm>
            <a:off x="841248" y="663960"/>
            <a:ext cx="9456049" cy="3594112"/>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CA91C7-81A9-46F3-B0F4-D9AB8808514E}"/>
              </a:ext>
            </a:extLst>
          </p:cNvPr>
          <p:cNvSpPr>
            <a:spLocks noGrp="1"/>
          </p:cNvSpPr>
          <p:nvPr>
            <p:ph type="subTitle" idx="1"/>
          </p:nvPr>
        </p:nvSpPr>
        <p:spPr>
          <a:xfrm>
            <a:off x="841248" y="4667581"/>
            <a:ext cx="9456049" cy="11973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AA648C8-9681-4994-B52A-1A8BC79127E1}"/>
              </a:ext>
            </a:extLst>
          </p:cNvPr>
          <p:cNvSpPr>
            <a:spLocks noGrp="1"/>
          </p:cNvSpPr>
          <p:nvPr>
            <p:ph type="dt" sz="half" idx="10"/>
          </p:nvPr>
        </p:nvSpPr>
        <p:spPr>
          <a:xfrm>
            <a:off x="841248" y="6102693"/>
            <a:ext cx="2743200" cy="365125"/>
          </a:xfrm>
        </p:spPr>
        <p:txBody>
          <a:bodyPr/>
          <a:lstStyle/>
          <a:p>
            <a:fld id="{AE3425CA-4B9D-4420-BB9E-C250DB30E421}" type="datetime1">
              <a:rPr lang="en-US" smtClean="0"/>
              <a:t>11/10/21</a:t>
            </a:fld>
            <a:endParaRPr lang="en-US"/>
          </a:p>
        </p:txBody>
      </p:sp>
      <p:sp>
        <p:nvSpPr>
          <p:cNvPr id="5" name="Footer Placeholder 4">
            <a:extLst>
              <a:ext uri="{FF2B5EF4-FFF2-40B4-BE49-F238E27FC236}">
                <a16:creationId xmlns:a16="http://schemas.microsoft.com/office/drawing/2014/main" id="{6677F203-CB10-488B-82DC-9D0571A5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2E9B-C8B7-4716-9D05-265A04246E05}"/>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9EED8031-DD67-43C6-94A0-646636C95560}"/>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5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C3B3-C67F-4C48-A663-EF010429E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C4B3F-B3CB-4CF0-AEC8-1893A6A27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6D005-2B71-4325-A646-A2278C3A2EAA}"/>
              </a:ext>
            </a:extLst>
          </p:cNvPr>
          <p:cNvSpPr>
            <a:spLocks noGrp="1"/>
          </p:cNvSpPr>
          <p:nvPr>
            <p:ph type="dt" sz="half" idx="10"/>
          </p:nvPr>
        </p:nvSpPr>
        <p:spPr/>
        <p:txBody>
          <a:bodyPr/>
          <a:lstStyle/>
          <a:p>
            <a:fld id="{6A14B861-3779-4E37-8DF0-E9EB3EA96210}" type="datetime1">
              <a:rPr lang="en-US" smtClean="0"/>
              <a:t>11/10/21</a:t>
            </a:fld>
            <a:endParaRPr lang="en-US"/>
          </a:p>
        </p:txBody>
      </p:sp>
      <p:sp>
        <p:nvSpPr>
          <p:cNvPr id="5" name="Footer Placeholder 4">
            <a:extLst>
              <a:ext uri="{FF2B5EF4-FFF2-40B4-BE49-F238E27FC236}">
                <a16:creationId xmlns:a16="http://schemas.microsoft.com/office/drawing/2014/main" id="{DB356B01-AE16-42EF-B970-5CAF0C89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9BE2-24F4-4F83-8E64-4307C9794E1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62435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01120-856A-4F01-B7C1-D87A1E5F8150}"/>
              </a:ext>
            </a:extLst>
          </p:cNvPr>
          <p:cNvSpPr>
            <a:spLocks noGrp="1"/>
          </p:cNvSpPr>
          <p:nvPr>
            <p:ph type="title" orient="vert"/>
          </p:nvPr>
        </p:nvSpPr>
        <p:spPr>
          <a:xfrm>
            <a:off x="7874324" y="552782"/>
            <a:ext cx="2620891" cy="52947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9D62358-C84C-4947-B826-FF738422EA5B}"/>
              </a:ext>
            </a:extLst>
          </p:cNvPr>
          <p:cNvSpPr>
            <a:spLocks noGrp="1"/>
          </p:cNvSpPr>
          <p:nvPr>
            <p:ph type="body" orient="vert" idx="1"/>
          </p:nvPr>
        </p:nvSpPr>
        <p:spPr>
          <a:xfrm>
            <a:off x="838200" y="552782"/>
            <a:ext cx="6803155" cy="529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971139-AA1A-46DB-B793-17FB8E6E8A77}"/>
              </a:ext>
            </a:extLst>
          </p:cNvPr>
          <p:cNvSpPr>
            <a:spLocks noGrp="1"/>
          </p:cNvSpPr>
          <p:nvPr>
            <p:ph type="dt" sz="half" idx="10"/>
          </p:nvPr>
        </p:nvSpPr>
        <p:spPr/>
        <p:txBody>
          <a:bodyPr/>
          <a:lstStyle/>
          <a:p>
            <a:fld id="{53E38388-E864-4553-9937-AE9FC5E50CFC}" type="datetime1">
              <a:rPr lang="en-US" smtClean="0"/>
              <a:t>11/10/21</a:t>
            </a:fld>
            <a:endParaRPr lang="en-US"/>
          </a:p>
        </p:txBody>
      </p:sp>
      <p:sp>
        <p:nvSpPr>
          <p:cNvPr id="5" name="Footer Placeholder 4">
            <a:extLst>
              <a:ext uri="{FF2B5EF4-FFF2-40B4-BE49-F238E27FC236}">
                <a16:creationId xmlns:a16="http://schemas.microsoft.com/office/drawing/2014/main" id="{1B2E06F6-0FE2-40FB-BFEE-010C22293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A7B1B-13A1-41BA-B924-FD11450C14E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69861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2B9A-9384-46B2-8B4F-B9C2035CAB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413CF4-CD0B-4F3C-A1CE-1BA3EFDEEB5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1DE659-17B0-4F70-8F1C-93BF4DB64390}"/>
              </a:ext>
            </a:extLst>
          </p:cNvPr>
          <p:cNvSpPr>
            <a:spLocks noGrp="1"/>
          </p:cNvSpPr>
          <p:nvPr>
            <p:ph type="dt" sz="half" idx="10"/>
          </p:nvPr>
        </p:nvSpPr>
        <p:spPr/>
        <p:txBody>
          <a:bodyPr/>
          <a:lstStyle/>
          <a:p>
            <a:fld id="{62751E1E-C50D-4FD4-8B1E-ECD78340D9AB}" type="datetime1">
              <a:rPr lang="en-US" smtClean="0"/>
              <a:t>11/10/21</a:t>
            </a:fld>
            <a:endParaRPr lang="en-US"/>
          </a:p>
        </p:txBody>
      </p:sp>
      <p:sp>
        <p:nvSpPr>
          <p:cNvPr id="5" name="Footer Placeholder 4">
            <a:extLst>
              <a:ext uri="{FF2B5EF4-FFF2-40B4-BE49-F238E27FC236}">
                <a16:creationId xmlns:a16="http://schemas.microsoft.com/office/drawing/2014/main" id="{37AB0750-AB4E-4FCF-9B52-BC954760B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66B99-C716-4464-B695-623F4C5A9D9B}"/>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79662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233A-AD59-4FB1-A1CA-AABFAE040805}"/>
              </a:ext>
            </a:extLst>
          </p:cNvPr>
          <p:cNvSpPr>
            <a:spLocks noGrp="1"/>
          </p:cNvSpPr>
          <p:nvPr>
            <p:ph type="title"/>
          </p:nvPr>
        </p:nvSpPr>
        <p:spPr>
          <a:xfrm>
            <a:off x="841249" y="552782"/>
            <a:ext cx="9538428" cy="371441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56964-650B-4E87-9541-0E659DEC0365}"/>
              </a:ext>
            </a:extLst>
          </p:cNvPr>
          <p:cNvSpPr>
            <a:spLocks noGrp="1"/>
          </p:cNvSpPr>
          <p:nvPr>
            <p:ph type="body" idx="1"/>
          </p:nvPr>
        </p:nvSpPr>
        <p:spPr>
          <a:xfrm>
            <a:off x="841249" y="4672584"/>
            <a:ext cx="9538428" cy="1143802"/>
          </a:xfrm>
        </p:spPr>
        <p:txBody>
          <a:bodyPr>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000"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BB50-DF4A-47B5-A3AD-18712A3AD40E}"/>
              </a:ext>
            </a:extLst>
          </p:cNvPr>
          <p:cNvSpPr>
            <a:spLocks noGrp="1"/>
          </p:cNvSpPr>
          <p:nvPr>
            <p:ph type="dt" sz="half" idx="10"/>
          </p:nvPr>
        </p:nvSpPr>
        <p:spPr/>
        <p:txBody>
          <a:bodyPr/>
          <a:lstStyle/>
          <a:p>
            <a:fld id="{43C83AFB-9E54-459E-8C6D-0913AC3BA5D7}" type="datetime1">
              <a:rPr lang="en-US" smtClean="0"/>
              <a:t>11/10/21</a:t>
            </a:fld>
            <a:endParaRPr lang="en-US"/>
          </a:p>
        </p:txBody>
      </p:sp>
      <p:sp>
        <p:nvSpPr>
          <p:cNvPr id="5" name="Footer Placeholder 4">
            <a:extLst>
              <a:ext uri="{FF2B5EF4-FFF2-40B4-BE49-F238E27FC236}">
                <a16:creationId xmlns:a16="http://schemas.microsoft.com/office/drawing/2014/main" id="{3CDF59B3-D1B8-4A51-AD6E-868C5BF6F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CA779-6272-4A15-A566-20C4E9A60D47}"/>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F0B86E8F-91EA-4626-BCA8-3B4973C7C9D6}"/>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21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2A00-5BBD-436C-BB6D-CE650FC46202}"/>
              </a:ext>
            </a:extLst>
          </p:cNvPr>
          <p:cNvSpPr>
            <a:spLocks noGrp="1"/>
          </p:cNvSpPr>
          <p:nvPr>
            <p:ph type="title"/>
          </p:nvPr>
        </p:nvSpPr>
        <p:spPr>
          <a:xfrm>
            <a:off x="841248" y="552783"/>
            <a:ext cx="9683871"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DFB3E2E-F3C4-4CDD-9138-86AE7A1B566D}"/>
              </a:ext>
            </a:extLst>
          </p:cNvPr>
          <p:cNvSpPr>
            <a:spLocks noGrp="1"/>
          </p:cNvSpPr>
          <p:nvPr>
            <p:ph sz="half" idx="1"/>
          </p:nvPr>
        </p:nvSpPr>
        <p:spPr>
          <a:xfrm>
            <a:off x="841248" y="2108362"/>
            <a:ext cx="4507926"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795CD01-B639-46B6-B53D-18FE1E39AF50}"/>
              </a:ext>
            </a:extLst>
          </p:cNvPr>
          <p:cNvSpPr>
            <a:spLocks noGrp="1"/>
          </p:cNvSpPr>
          <p:nvPr>
            <p:ph sz="half" idx="2"/>
          </p:nvPr>
        </p:nvSpPr>
        <p:spPr>
          <a:xfrm>
            <a:off x="5699171" y="2108362"/>
            <a:ext cx="4825948"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96E34C3-86AC-48F9-92A4-F17BFAF9EF06}"/>
              </a:ext>
            </a:extLst>
          </p:cNvPr>
          <p:cNvSpPr>
            <a:spLocks noGrp="1"/>
          </p:cNvSpPr>
          <p:nvPr>
            <p:ph type="dt" sz="half" idx="10"/>
          </p:nvPr>
        </p:nvSpPr>
        <p:spPr/>
        <p:txBody>
          <a:bodyPr/>
          <a:lstStyle/>
          <a:p>
            <a:fld id="{F10144B6-0CA7-46BA-A00B-1E68E5C3ED0C}" type="datetime1">
              <a:rPr lang="en-US" smtClean="0"/>
              <a:t>11/10/21</a:t>
            </a:fld>
            <a:endParaRPr lang="en-US"/>
          </a:p>
        </p:txBody>
      </p:sp>
      <p:sp>
        <p:nvSpPr>
          <p:cNvPr id="6" name="Footer Placeholder 5">
            <a:extLst>
              <a:ext uri="{FF2B5EF4-FFF2-40B4-BE49-F238E27FC236}">
                <a16:creationId xmlns:a16="http://schemas.microsoft.com/office/drawing/2014/main" id="{275D6A29-C51F-4654-82AD-04056FA6C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1EEB6-57E6-40E7-9702-1D5999B505DC}"/>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8" name="Straight Connector 7">
            <a:extLst>
              <a:ext uri="{FF2B5EF4-FFF2-40B4-BE49-F238E27FC236}">
                <a16:creationId xmlns:a16="http://schemas.microsoft.com/office/drawing/2014/main" id="{F929C81A-4806-44FF-99D8-13A65B2D066F}"/>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8DDCF9-5353-4B5F-8565-8C27F795A4BF}"/>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85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D1A9-BF08-4C6D-805E-244B234EE852}"/>
              </a:ext>
            </a:extLst>
          </p:cNvPr>
          <p:cNvSpPr>
            <a:spLocks noGrp="1"/>
          </p:cNvSpPr>
          <p:nvPr>
            <p:ph type="title"/>
          </p:nvPr>
        </p:nvSpPr>
        <p:spPr>
          <a:xfrm>
            <a:off x="841248" y="557784"/>
            <a:ext cx="943957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20C1D8-0907-4FDB-BFAD-36E14AF98D81}"/>
              </a:ext>
            </a:extLst>
          </p:cNvPr>
          <p:cNvSpPr>
            <a:spLocks noGrp="1"/>
          </p:cNvSpPr>
          <p:nvPr>
            <p:ph type="body" idx="1"/>
          </p:nvPr>
        </p:nvSpPr>
        <p:spPr>
          <a:xfrm>
            <a:off x="841248" y="2114185"/>
            <a:ext cx="4438887"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A4441-5FC3-4F86-8ADE-ED90424DB9B8}"/>
              </a:ext>
            </a:extLst>
          </p:cNvPr>
          <p:cNvSpPr>
            <a:spLocks noGrp="1"/>
          </p:cNvSpPr>
          <p:nvPr>
            <p:ph sz="half" idx="2"/>
          </p:nvPr>
        </p:nvSpPr>
        <p:spPr>
          <a:xfrm>
            <a:off x="841248" y="2900451"/>
            <a:ext cx="4438887"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CEB34D-DB36-47E0-AE2C-FBEBA272076E}"/>
              </a:ext>
            </a:extLst>
          </p:cNvPr>
          <p:cNvSpPr>
            <a:spLocks noGrp="1"/>
          </p:cNvSpPr>
          <p:nvPr>
            <p:ph type="body" sz="quarter" idx="3"/>
          </p:nvPr>
        </p:nvSpPr>
        <p:spPr>
          <a:xfrm>
            <a:off x="5795090" y="2114185"/>
            <a:ext cx="4485728"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6219-D498-410D-8F2C-03045AE48016}"/>
              </a:ext>
            </a:extLst>
          </p:cNvPr>
          <p:cNvSpPr>
            <a:spLocks noGrp="1"/>
          </p:cNvSpPr>
          <p:nvPr>
            <p:ph sz="quarter" idx="4"/>
          </p:nvPr>
        </p:nvSpPr>
        <p:spPr>
          <a:xfrm>
            <a:off x="5795090" y="2900451"/>
            <a:ext cx="4485730"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DC9AD-F6B8-44D0-8169-84553C1F92C9}"/>
              </a:ext>
            </a:extLst>
          </p:cNvPr>
          <p:cNvSpPr>
            <a:spLocks noGrp="1"/>
          </p:cNvSpPr>
          <p:nvPr>
            <p:ph type="dt" sz="half" idx="10"/>
          </p:nvPr>
        </p:nvSpPr>
        <p:spPr/>
        <p:txBody>
          <a:bodyPr/>
          <a:lstStyle/>
          <a:p>
            <a:fld id="{0051F549-537C-41EC-B9CC-5B6A9AC2A6A7}" type="datetime1">
              <a:rPr lang="en-US" smtClean="0"/>
              <a:t>11/10/21</a:t>
            </a:fld>
            <a:endParaRPr lang="en-US"/>
          </a:p>
        </p:txBody>
      </p:sp>
      <p:sp>
        <p:nvSpPr>
          <p:cNvPr id="8" name="Footer Placeholder 7">
            <a:extLst>
              <a:ext uri="{FF2B5EF4-FFF2-40B4-BE49-F238E27FC236}">
                <a16:creationId xmlns:a16="http://schemas.microsoft.com/office/drawing/2014/main" id="{FF9985ED-7382-4F00-845D-4F27841B5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2CC25-9EC7-4706-9BD4-5E20C4B33200}"/>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12" name="Straight Connector 11">
            <a:extLst>
              <a:ext uri="{FF2B5EF4-FFF2-40B4-BE49-F238E27FC236}">
                <a16:creationId xmlns:a16="http://schemas.microsoft.com/office/drawing/2014/main" id="{4DBC7D26-1B30-46B8-8221-09886FA3D030}"/>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186A75-E140-4995-A8BB-89B5ACE678D2}"/>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81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21C2-B85F-435F-8DF3-C714A5472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9FE38-24D5-4D5F-A92E-E4F8B23FB7FC}"/>
              </a:ext>
            </a:extLst>
          </p:cNvPr>
          <p:cNvSpPr>
            <a:spLocks noGrp="1"/>
          </p:cNvSpPr>
          <p:nvPr>
            <p:ph type="dt" sz="half" idx="10"/>
          </p:nvPr>
        </p:nvSpPr>
        <p:spPr/>
        <p:txBody>
          <a:bodyPr/>
          <a:lstStyle/>
          <a:p>
            <a:fld id="{952F8D56-3D0E-48B8-8218-1F3A06A96C62}" type="datetime1">
              <a:rPr lang="en-US" smtClean="0"/>
              <a:t>11/10/21</a:t>
            </a:fld>
            <a:endParaRPr lang="en-US"/>
          </a:p>
        </p:txBody>
      </p:sp>
      <p:sp>
        <p:nvSpPr>
          <p:cNvPr id="4" name="Footer Placeholder 3">
            <a:extLst>
              <a:ext uri="{FF2B5EF4-FFF2-40B4-BE49-F238E27FC236}">
                <a16:creationId xmlns:a16="http://schemas.microsoft.com/office/drawing/2014/main" id="{E629DF69-BE29-4038-9744-17BFC57B8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9496F-64EC-46E7-97F0-BCB7E79F820A}"/>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37397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F19E0-8FE3-45E8-A227-D74EEF1A6322}"/>
              </a:ext>
            </a:extLst>
          </p:cNvPr>
          <p:cNvSpPr>
            <a:spLocks noGrp="1"/>
          </p:cNvSpPr>
          <p:nvPr>
            <p:ph type="dt" sz="half" idx="10"/>
          </p:nvPr>
        </p:nvSpPr>
        <p:spPr/>
        <p:txBody>
          <a:bodyPr/>
          <a:lstStyle/>
          <a:p>
            <a:fld id="{E8EC309E-27D4-401F-A74A-DEA16C7B51DC}" type="datetime1">
              <a:rPr lang="en-US" smtClean="0"/>
              <a:t>11/10/21</a:t>
            </a:fld>
            <a:endParaRPr lang="en-US"/>
          </a:p>
        </p:txBody>
      </p:sp>
      <p:sp>
        <p:nvSpPr>
          <p:cNvPr id="3" name="Footer Placeholder 2">
            <a:extLst>
              <a:ext uri="{FF2B5EF4-FFF2-40B4-BE49-F238E27FC236}">
                <a16:creationId xmlns:a16="http://schemas.microsoft.com/office/drawing/2014/main" id="{ABFB1926-56F3-40BC-A03F-62B969419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FE2B6-07A4-4AA0-9BCE-204E13DA447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48964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66A-CB24-44C5-B2E8-011420844A17}"/>
              </a:ext>
            </a:extLst>
          </p:cNvPr>
          <p:cNvSpPr>
            <a:spLocks noGrp="1"/>
          </p:cNvSpPr>
          <p:nvPr>
            <p:ph type="title"/>
          </p:nvPr>
        </p:nvSpPr>
        <p:spPr>
          <a:xfrm>
            <a:off x="841248" y="549283"/>
            <a:ext cx="4603963" cy="2572489"/>
          </a:xfrm>
        </p:spPr>
        <p:txBody>
          <a:bodyPr anchor="ct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39DBD1-7133-47A5-A771-2CEA18533491}"/>
              </a:ext>
            </a:extLst>
          </p:cNvPr>
          <p:cNvSpPr>
            <a:spLocks noGrp="1"/>
          </p:cNvSpPr>
          <p:nvPr>
            <p:ph idx="1"/>
          </p:nvPr>
        </p:nvSpPr>
        <p:spPr>
          <a:xfrm>
            <a:off x="5870796" y="549283"/>
            <a:ext cx="4455517" cy="531970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76A729F-B24D-424E-B067-003B0601F259}"/>
              </a:ext>
            </a:extLst>
          </p:cNvPr>
          <p:cNvSpPr>
            <a:spLocks noGrp="1"/>
          </p:cNvSpPr>
          <p:nvPr>
            <p:ph type="body" sz="half" idx="2"/>
          </p:nvPr>
        </p:nvSpPr>
        <p:spPr>
          <a:xfrm>
            <a:off x="841248" y="3296498"/>
            <a:ext cx="4603963" cy="2572489"/>
          </a:xfrm>
        </p:spPr>
        <p:txBody>
          <a:bodyPr>
            <a:normAutofit/>
          </a:bodyPr>
          <a:lstStyle>
            <a:lvl1pPr marL="0" indent="0">
              <a:buNone/>
              <a:defRPr lang="en-US" sz="20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A7323-5497-426C-9DD9-3CF69E88EC38}"/>
              </a:ext>
            </a:extLst>
          </p:cNvPr>
          <p:cNvSpPr>
            <a:spLocks noGrp="1"/>
          </p:cNvSpPr>
          <p:nvPr>
            <p:ph type="dt" sz="half" idx="10"/>
          </p:nvPr>
        </p:nvSpPr>
        <p:spPr/>
        <p:txBody>
          <a:bodyPr/>
          <a:lstStyle/>
          <a:p>
            <a:fld id="{6DEA2B81-2BC3-42D7-B67D-05C685AA80AD}" type="datetime1">
              <a:rPr lang="en-US" smtClean="0"/>
              <a:t>11/10/21</a:t>
            </a:fld>
            <a:endParaRPr lang="en-US"/>
          </a:p>
        </p:txBody>
      </p:sp>
      <p:sp>
        <p:nvSpPr>
          <p:cNvPr id="6" name="Footer Placeholder 5">
            <a:extLst>
              <a:ext uri="{FF2B5EF4-FFF2-40B4-BE49-F238E27FC236}">
                <a16:creationId xmlns:a16="http://schemas.microsoft.com/office/drawing/2014/main" id="{45FD7667-4D25-40AF-9D6D-FCB2C21E8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50918-EDF8-47A5-BEA8-AC9A7A1536D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87936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5D2B-FAFB-4BC9-A917-610FDCD0B859}"/>
              </a:ext>
            </a:extLst>
          </p:cNvPr>
          <p:cNvSpPr>
            <a:spLocks noGrp="1"/>
          </p:cNvSpPr>
          <p:nvPr>
            <p:ph type="title"/>
          </p:nvPr>
        </p:nvSpPr>
        <p:spPr>
          <a:xfrm>
            <a:off x="841249" y="552782"/>
            <a:ext cx="4608576" cy="2569464"/>
          </a:xfrm>
        </p:spPr>
        <p:txBody>
          <a:bodyPr anchor="ctr">
            <a:no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226A694-5302-42BE-8A7A-6007C10F8F70}"/>
              </a:ext>
            </a:extLst>
          </p:cNvPr>
          <p:cNvSpPr>
            <a:spLocks noGrp="1"/>
          </p:cNvSpPr>
          <p:nvPr>
            <p:ph type="pic" idx="1"/>
          </p:nvPr>
        </p:nvSpPr>
        <p:spPr>
          <a:xfrm>
            <a:off x="5825952" y="552783"/>
            <a:ext cx="4663440" cy="530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E4481C-81D6-4329-8203-70B3FCC3F8FE}"/>
              </a:ext>
            </a:extLst>
          </p:cNvPr>
          <p:cNvSpPr>
            <a:spLocks noGrp="1"/>
          </p:cNvSpPr>
          <p:nvPr>
            <p:ph type="body" sz="half" idx="2"/>
          </p:nvPr>
        </p:nvSpPr>
        <p:spPr>
          <a:xfrm>
            <a:off x="841249" y="3300984"/>
            <a:ext cx="4608576" cy="2569464"/>
          </a:xfrm>
        </p:spPr>
        <p:txBody>
          <a:bodyPr>
            <a:normAutofit/>
          </a:bodyPr>
          <a:lstStyle>
            <a:lvl1pPr marL="0" indent="0">
              <a:buNone/>
              <a:defRPr lang="en-US" sz="20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D6C12-26C4-4DF7-B013-56D0849AC7DE}"/>
              </a:ext>
            </a:extLst>
          </p:cNvPr>
          <p:cNvSpPr>
            <a:spLocks noGrp="1"/>
          </p:cNvSpPr>
          <p:nvPr>
            <p:ph type="dt" sz="half" idx="10"/>
          </p:nvPr>
        </p:nvSpPr>
        <p:spPr/>
        <p:txBody>
          <a:bodyPr/>
          <a:lstStyle/>
          <a:p>
            <a:fld id="{F0DB8F2B-E487-4905-B553-FB649F2B6F23}" type="datetime1">
              <a:rPr lang="en-US" smtClean="0"/>
              <a:t>11/10/21</a:t>
            </a:fld>
            <a:endParaRPr lang="en-US"/>
          </a:p>
        </p:txBody>
      </p:sp>
      <p:sp>
        <p:nvSpPr>
          <p:cNvPr id="6" name="Footer Placeholder 5">
            <a:extLst>
              <a:ext uri="{FF2B5EF4-FFF2-40B4-BE49-F238E27FC236}">
                <a16:creationId xmlns:a16="http://schemas.microsoft.com/office/drawing/2014/main" id="{5CE2F307-FB97-40EC-8517-E6F351B3D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B397-305A-42B7-A763-829634B939A9}"/>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7771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BD48A-4D17-4225-AC4D-67B4C686C55D}"/>
              </a:ext>
            </a:extLst>
          </p:cNvPr>
          <p:cNvSpPr>
            <a:spLocks noGrp="1"/>
          </p:cNvSpPr>
          <p:nvPr>
            <p:ph type="title"/>
          </p:nvPr>
        </p:nvSpPr>
        <p:spPr>
          <a:xfrm>
            <a:off x="841248" y="552782"/>
            <a:ext cx="9489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F14A2B-77AF-4E51-B0C1-0D361EF81A2C}"/>
              </a:ext>
            </a:extLst>
          </p:cNvPr>
          <p:cNvSpPr>
            <a:spLocks noGrp="1"/>
          </p:cNvSpPr>
          <p:nvPr>
            <p:ph type="body" idx="1"/>
          </p:nvPr>
        </p:nvSpPr>
        <p:spPr>
          <a:xfrm>
            <a:off x="841248" y="2096199"/>
            <a:ext cx="9489000" cy="3747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39C2F5-57CA-4152-A766-8F877538FB16}"/>
              </a:ext>
            </a:extLst>
          </p:cNvPr>
          <p:cNvSpPr>
            <a:spLocks noGrp="1"/>
          </p:cNvSpPr>
          <p:nvPr>
            <p:ph type="dt" sz="half" idx="2"/>
          </p:nvPr>
        </p:nvSpPr>
        <p:spPr>
          <a:xfrm>
            <a:off x="841248" y="6102693"/>
            <a:ext cx="2743200" cy="365125"/>
          </a:xfrm>
          <a:prstGeom prst="rect">
            <a:avLst/>
          </a:prstGeom>
        </p:spPr>
        <p:txBody>
          <a:bodyPr vert="horz" lIns="91440" tIns="45720" rIns="91440" bIns="45720" rtlCol="0" anchor="ctr"/>
          <a:lstStyle>
            <a:lvl1pPr algn="l">
              <a:defRPr lang="en-US" sz="1000" b="1" kern="1200" cap="all" spc="300" baseline="0" smtClean="0">
                <a:solidFill>
                  <a:schemeClr val="tx1"/>
                </a:solidFill>
                <a:latin typeface="+mn-lt"/>
                <a:ea typeface="+mn-ea"/>
                <a:cs typeface="+mn-cs"/>
              </a:defRPr>
            </a:lvl1pPr>
          </a:lstStyle>
          <a:p>
            <a:fld id="{6EF7C3A7-D6F6-4D38-A7C3-B72967BB81A6}" type="datetime1">
              <a:rPr lang="en-US" smtClean="0"/>
              <a:t>11/10/21</a:t>
            </a:fld>
            <a:endParaRPr lang="en-US"/>
          </a:p>
        </p:txBody>
      </p:sp>
      <p:sp>
        <p:nvSpPr>
          <p:cNvPr id="5" name="Footer Placeholder 4">
            <a:extLst>
              <a:ext uri="{FF2B5EF4-FFF2-40B4-BE49-F238E27FC236}">
                <a16:creationId xmlns:a16="http://schemas.microsoft.com/office/drawing/2014/main" id="{A1225FB5-D02B-4BB9-8B8B-D1A11CFE8961}"/>
              </a:ext>
            </a:extLst>
          </p:cNvPr>
          <p:cNvSpPr>
            <a:spLocks noGrp="1"/>
          </p:cNvSpPr>
          <p:nvPr>
            <p:ph type="ftr" sz="quarter" idx="3"/>
          </p:nvPr>
        </p:nvSpPr>
        <p:spPr>
          <a:xfrm rot="5400000">
            <a:off x="9234260" y="2427620"/>
            <a:ext cx="4114800" cy="365125"/>
          </a:xfrm>
          <a:prstGeom prst="rect">
            <a:avLst/>
          </a:prstGeom>
        </p:spPr>
        <p:txBody>
          <a:bodyPr vert="horz" lIns="91440" tIns="45720" rIns="91440" bIns="45720" rtlCol="0" anchor="ctr"/>
          <a:lstStyle>
            <a:lvl1pPr algn="l">
              <a:defRPr lang="en-US" sz="1000" b="1" kern="1200" cap="all" spc="300"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EF6244FF-6F88-4090-A77F-499DF9AAEA8B}"/>
              </a:ext>
            </a:extLst>
          </p:cNvPr>
          <p:cNvSpPr>
            <a:spLocks noGrp="1"/>
          </p:cNvSpPr>
          <p:nvPr>
            <p:ph type="sldNum" sz="quarter" idx="4"/>
          </p:nvPr>
        </p:nvSpPr>
        <p:spPr>
          <a:xfrm>
            <a:off x="10815546" y="5878515"/>
            <a:ext cx="952229" cy="420381"/>
          </a:xfrm>
          <a:prstGeom prst="rect">
            <a:avLst/>
          </a:prstGeom>
        </p:spPr>
        <p:txBody>
          <a:bodyPr vert="horz" lIns="91440" tIns="45720" rIns="91440" bIns="45720" rtlCol="0" anchor="ctr"/>
          <a:lstStyle>
            <a:lvl1pPr algn="ctr">
              <a:defRPr lang="en-US" sz="3200" b="1" kern="1200" cap="all" spc="300" baseline="0" smtClean="0">
                <a:solidFill>
                  <a:schemeClr val="tx1"/>
                </a:solidFill>
                <a:latin typeface="+mn-lt"/>
                <a:ea typeface="+mn-ea"/>
                <a:cs typeface="+mn-cs"/>
              </a:defRPr>
            </a:lvl1pPr>
          </a:lstStyle>
          <a:p>
            <a:fld id="{6586042B-6341-4E38-A80C-926D3BB8AAC9}" type="slidenum">
              <a:rPr lang="en-US" smtClean="0"/>
              <a:t>‹#›</a:t>
            </a:fld>
            <a:endParaRPr lang="en-US"/>
          </a:p>
        </p:txBody>
      </p:sp>
      <p:sp>
        <p:nvSpPr>
          <p:cNvPr id="7" name="Rectangle 6">
            <a:extLst>
              <a:ext uri="{FF2B5EF4-FFF2-40B4-BE49-F238E27FC236}">
                <a16:creationId xmlns:a16="http://schemas.microsoft.com/office/drawing/2014/main" id="{F194AEDE-F25F-43E6-A2C4-7FFF41074990}"/>
              </a:ext>
            </a:extLst>
          </p:cNvPr>
          <p:cNvSpPr/>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C793C08-EF4C-422B-A728-6C717C47DF6F}"/>
              </a:ext>
            </a:extLst>
          </p:cNvPr>
          <p:cNvCxnSpPr>
            <a:cxnSpLocks/>
          </p:cNvCxnSpPr>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825BC6-56A8-46DE-8037-A9A577624B0D}"/>
              </a:ext>
            </a:extLst>
          </p:cNvPr>
          <p:cNvCxnSpPr>
            <a:cxnSpLocks/>
          </p:cNvCxnSpPr>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0210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1828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lack">
            <a:extLst>
              <a:ext uri="{FF2B5EF4-FFF2-40B4-BE49-F238E27FC236}">
                <a16:creationId xmlns:a16="http://schemas.microsoft.com/office/drawing/2014/main" id="{E99D7AAF-4170-4D21-AB6C-605F6F100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puzzle with one red piece">
            <a:extLst>
              <a:ext uri="{FF2B5EF4-FFF2-40B4-BE49-F238E27FC236}">
                <a16:creationId xmlns:a16="http://schemas.microsoft.com/office/drawing/2014/main" id="{2732A0B3-5041-4614-BA5D-846251EDAA18}"/>
              </a:ext>
            </a:extLst>
          </p:cNvPr>
          <p:cNvPicPr>
            <a:picLocks noChangeAspect="1"/>
          </p:cNvPicPr>
          <p:nvPr/>
        </p:nvPicPr>
        <p:blipFill rotWithShape="1">
          <a:blip r:embed="rId2">
            <a:alphaModFix amt="40000"/>
          </a:blip>
          <a:srcRect l="25"/>
          <a:stretch/>
        </p:blipFill>
        <p:spPr>
          <a:xfrm>
            <a:off x="20" y="10"/>
            <a:ext cx="12188932" cy="6857990"/>
          </a:xfrm>
          <a:prstGeom prst="rect">
            <a:avLst/>
          </a:prstGeom>
        </p:spPr>
      </p:pic>
      <p:sp>
        <p:nvSpPr>
          <p:cNvPr id="37"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608F7-00BE-42D1-BCC2-1F50A30B19FA}"/>
              </a:ext>
            </a:extLst>
          </p:cNvPr>
          <p:cNvSpPr>
            <a:spLocks noGrp="1"/>
          </p:cNvSpPr>
          <p:nvPr>
            <p:ph type="ctrTitle"/>
          </p:nvPr>
        </p:nvSpPr>
        <p:spPr>
          <a:xfrm>
            <a:off x="841248" y="663960"/>
            <a:ext cx="6947455" cy="5111275"/>
          </a:xfrm>
        </p:spPr>
        <p:txBody>
          <a:bodyPr anchor="b">
            <a:normAutofit/>
          </a:bodyPr>
          <a:lstStyle/>
          <a:p>
            <a:r>
              <a:rPr lang="en-AU" dirty="0">
                <a:solidFill>
                  <a:srgbClr val="FFFFFF"/>
                </a:solidFill>
              </a:rPr>
              <a:t>Community Engagement Ministry Unit</a:t>
            </a:r>
            <a:endParaRPr lang="en-US" dirty="0">
              <a:solidFill>
                <a:srgbClr val="FFFFFF"/>
              </a:solidFill>
            </a:endParaRPr>
          </a:p>
        </p:txBody>
      </p:sp>
      <p:sp>
        <p:nvSpPr>
          <p:cNvPr id="3" name="Subtitle 2">
            <a:extLst>
              <a:ext uri="{FF2B5EF4-FFF2-40B4-BE49-F238E27FC236}">
                <a16:creationId xmlns:a16="http://schemas.microsoft.com/office/drawing/2014/main" id="{8F1DB75F-A38B-475B-91E4-E6A03239FD9A}"/>
              </a:ext>
            </a:extLst>
          </p:cNvPr>
          <p:cNvSpPr>
            <a:spLocks noGrp="1"/>
          </p:cNvSpPr>
          <p:nvPr>
            <p:ph type="subTitle" idx="1"/>
          </p:nvPr>
        </p:nvSpPr>
        <p:spPr>
          <a:xfrm>
            <a:off x="8428898" y="663960"/>
            <a:ext cx="2063256" cy="5111271"/>
          </a:xfrm>
        </p:spPr>
        <p:txBody>
          <a:bodyPr anchor="t">
            <a:normAutofit/>
          </a:bodyPr>
          <a:lstStyle/>
          <a:p>
            <a:r>
              <a:rPr lang="en-AU" dirty="0">
                <a:solidFill>
                  <a:srgbClr val="FFFFFF"/>
                </a:solidFill>
              </a:rPr>
              <a:t>Presentation to Diocesan Council</a:t>
            </a:r>
          </a:p>
          <a:p>
            <a:r>
              <a:rPr lang="en-AU" dirty="0">
                <a:solidFill>
                  <a:srgbClr val="FFFFFF"/>
                </a:solidFill>
              </a:rPr>
              <a:t>10 November 2021</a:t>
            </a:r>
            <a:endParaRPr lang="en-US" dirty="0">
              <a:solidFill>
                <a:srgbClr val="FFFFFF"/>
              </a:solidFill>
            </a:endParaRPr>
          </a:p>
        </p:txBody>
      </p:sp>
      <p:cxnSp>
        <p:nvCxnSpPr>
          <p:cNvPr id="15" name="Main Horizontal Connector">
            <a:extLst>
              <a:ext uri="{FF2B5EF4-FFF2-40B4-BE49-F238E27FC236}">
                <a16:creationId xmlns:a16="http://schemas.microsoft.com/office/drawing/2014/main" id="{4D594499-F983-4364-8ABC-5BCDC2E90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52928D3-58AB-4E4F-A2E6-74A3B341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53400" y="334928"/>
            <a:ext cx="0" cy="571250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94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833B-6214-40B4-90DF-6EE0CCD5EA23}"/>
              </a:ext>
            </a:extLst>
          </p:cNvPr>
          <p:cNvSpPr>
            <a:spLocks noGrp="1"/>
          </p:cNvSpPr>
          <p:nvPr>
            <p:ph type="title"/>
          </p:nvPr>
        </p:nvSpPr>
        <p:spPr/>
        <p:txBody>
          <a:bodyPr/>
          <a:lstStyle/>
          <a:p>
            <a:r>
              <a:rPr lang="en-AU" dirty="0"/>
              <a:t>Looking Ahead</a:t>
            </a:r>
            <a:endParaRPr lang="en-US" dirty="0"/>
          </a:p>
        </p:txBody>
      </p:sp>
      <p:sp>
        <p:nvSpPr>
          <p:cNvPr id="3" name="Content Placeholder 2">
            <a:extLst>
              <a:ext uri="{FF2B5EF4-FFF2-40B4-BE49-F238E27FC236}">
                <a16:creationId xmlns:a16="http://schemas.microsoft.com/office/drawing/2014/main" id="{32552D77-EB20-4ACC-B58B-92ED6D7B3323}"/>
              </a:ext>
            </a:extLst>
          </p:cNvPr>
          <p:cNvSpPr>
            <a:spLocks noGrp="1"/>
          </p:cNvSpPr>
          <p:nvPr>
            <p:ph idx="1"/>
          </p:nvPr>
        </p:nvSpPr>
        <p:spPr/>
        <p:txBody>
          <a:bodyPr/>
          <a:lstStyle/>
          <a:p>
            <a:r>
              <a:rPr lang="en-AU" dirty="0"/>
              <a:t>Future Anglicans in Conversation gatherings will be held on the topics of:</a:t>
            </a:r>
          </a:p>
          <a:p>
            <a:pPr marL="0" indent="0">
              <a:buNone/>
            </a:pPr>
            <a:r>
              <a:rPr lang="en-AU" dirty="0"/>
              <a:t>	- Digital worship resources </a:t>
            </a:r>
          </a:p>
          <a:p>
            <a:pPr marL="0" indent="0">
              <a:buNone/>
            </a:pPr>
            <a:r>
              <a:rPr lang="en-AU" dirty="0"/>
              <a:t>	- Communications between the Diocese and Parishes</a:t>
            </a:r>
          </a:p>
          <a:p>
            <a:pPr marL="0" indent="0">
              <a:buNone/>
            </a:pPr>
            <a:r>
              <a:rPr lang="en-AU" dirty="0"/>
              <a:t>	- Reconciliation Action Planning</a:t>
            </a:r>
          </a:p>
          <a:p>
            <a:r>
              <a:rPr lang="en-US" dirty="0"/>
              <a:t>Experts in these areas, including Stephen Daughtry, Bill </a:t>
            </a:r>
            <a:r>
              <a:rPr lang="en-US" dirty="0" err="1"/>
              <a:t>Condie</a:t>
            </a:r>
            <a:r>
              <a:rPr lang="en-US" dirty="0"/>
              <a:t> and Bishop Chris McLeod will assist CEMU in reaching widely into Anglican communities to offer opportunities for sharing knowledge and resources and networking                  Vision 2022.</a:t>
            </a:r>
          </a:p>
        </p:txBody>
      </p:sp>
      <p:cxnSp>
        <p:nvCxnSpPr>
          <p:cNvPr id="5" name="Straight Arrow Connector 4">
            <a:extLst>
              <a:ext uri="{FF2B5EF4-FFF2-40B4-BE49-F238E27FC236}">
                <a16:creationId xmlns:a16="http://schemas.microsoft.com/office/drawing/2014/main" id="{E8296721-1536-44DC-BFD0-1EFEB8091E9F}"/>
              </a:ext>
            </a:extLst>
          </p:cNvPr>
          <p:cNvCxnSpPr/>
          <p:nvPr/>
        </p:nvCxnSpPr>
        <p:spPr>
          <a:xfrm>
            <a:off x="6400800" y="5268286"/>
            <a:ext cx="7550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5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9BA74-8E47-40D0-87C2-3795A45CFB5A}"/>
              </a:ext>
            </a:extLst>
          </p:cNvPr>
          <p:cNvSpPr>
            <a:spLocks noGrp="1"/>
          </p:cNvSpPr>
          <p:nvPr>
            <p:ph type="title"/>
          </p:nvPr>
        </p:nvSpPr>
        <p:spPr>
          <a:xfrm>
            <a:off x="841248" y="552782"/>
            <a:ext cx="9310924" cy="1154711"/>
          </a:xfrm>
        </p:spPr>
        <p:txBody>
          <a:bodyPr>
            <a:normAutofit/>
          </a:bodyPr>
          <a:lstStyle/>
          <a:p>
            <a:r>
              <a:rPr lang="en-AU" sz="4100"/>
              <a:t>Further Innovation and Advocacy</a:t>
            </a:r>
            <a:endParaRPr lang="en-US" sz="4100"/>
          </a:p>
        </p:txBody>
      </p:sp>
      <p:sp>
        <p:nvSpPr>
          <p:cNvPr id="3" name="Content Placeholder 2">
            <a:extLst>
              <a:ext uri="{FF2B5EF4-FFF2-40B4-BE49-F238E27FC236}">
                <a16:creationId xmlns:a16="http://schemas.microsoft.com/office/drawing/2014/main" id="{C24C8A19-BBB2-4A3F-8E00-FB928C62CAD7}"/>
              </a:ext>
            </a:extLst>
          </p:cNvPr>
          <p:cNvSpPr>
            <a:spLocks noGrp="1"/>
          </p:cNvSpPr>
          <p:nvPr>
            <p:ph idx="1"/>
          </p:nvPr>
        </p:nvSpPr>
        <p:spPr>
          <a:xfrm>
            <a:off x="634485" y="2115206"/>
            <a:ext cx="3890861" cy="3728372"/>
          </a:xfrm>
        </p:spPr>
        <p:txBody>
          <a:bodyPr anchor="t">
            <a:normAutofit/>
          </a:bodyPr>
          <a:lstStyle/>
          <a:p>
            <a:pPr>
              <a:lnSpc>
                <a:spcPct val="120000"/>
              </a:lnSpc>
            </a:pPr>
            <a:r>
              <a:rPr lang="en-AU" dirty="0"/>
              <a:t>CEMU has supported the Domestic and Family Violence working group as it seeks to respond to urgent needs in the church and wider community.</a:t>
            </a:r>
          </a:p>
          <a:p>
            <a:pPr>
              <a:lnSpc>
                <a:spcPct val="120000"/>
              </a:lnSpc>
            </a:pPr>
            <a:r>
              <a:rPr lang="en-AU" dirty="0"/>
              <a:t>Funding from the ministry unit enabled the 2021 clergy training day facilitated by Women’s Safety Services SA.</a:t>
            </a:r>
            <a:endParaRPr lang="en-US" dirty="0"/>
          </a:p>
        </p:txBody>
      </p:sp>
      <p:pic>
        <p:nvPicPr>
          <p:cNvPr id="6146" name="Picture 2" descr="Tackling Violence against Women and Gender-Based Violence: Equality Bodies&amp;#39;  Contribution – Equinet">
            <a:extLst>
              <a:ext uri="{FF2B5EF4-FFF2-40B4-BE49-F238E27FC236}">
                <a16:creationId xmlns:a16="http://schemas.microsoft.com/office/drawing/2014/main" id="{18B33818-5D94-4B4B-9F15-55B4A060EB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19974" y="2361253"/>
            <a:ext cx="5393795" cy="3236277"/>
          </a:xfrm>
          <a:prstGeom prst="rect">
            <a:avLst/>
          </a:prstGeom>
          <a:noFill/>
          <a:extLst>
            <a:ext uri="{909E8E84-426E-40DD-AFC4-6F175D3DCCD1}">
              <a14:hiddenFill xmlns:a14="http://schemas.microsoft.com/office/drawing/2010/main">
                <a:solidFill>
                  <a:srgbClr val="FFFFFF"/>
                </a:solidFill>
              </a14:hiddenFill>
            </a:ext>
          </a:extLst>
        </p:spPr>
      </p:pic>
      <p:sp>
        <p:nvSpPr>
          <p:cNvPr id="73"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245249-2F4C-4F85-AB62-095DBE524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11349"/>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2D08E46-4633-48DB-9AC2-D98F115E43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1905000"/>
            <a:ext cx="0" cy="41424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12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49A3-1DAC-429B-8F1A-464CB0CABE1C}"/>
              </a:ext>
            </a:extLst>
          </p:cNvPr>
          <p:cNvSpPr>
            <a:spLocks noGrp="1"/>
          </p:cNvSpPr>
          <p:nvPr>
            <p:ph type="title"/>
          </p:nvPr>
        </p:nvSpPr>
        <p:spPr/>
        <p:txBody>
          <a:bodyPr/>
          <a:lstStyle/>
          <a:p>
            <a:r>
              <a:rPr lang="en-AU" dirty="0"/>
              <a:t>Who we are</a:t>
            </a:r>
            <a:endParaRPr lang="en-US" dirty="0"/>
          </a:p>
        </p:txBody>
      </p:sp>
      <p:sp>
        <p:nvSpPr>
          <p:cNvPr id="3" name="Content Placeholder 2">
            <a:extLst>
              <a:ext uri="{FF2B5EF4-FFF2-40B4-BE49-F238E27FC236}">
                <a16:creationId xmlns:a16="http://schemas.microsoft.com/office/drawing/2014/main" id="{39E5DEAC-BE37-4FD9-86D7-F0D8EE364D23}"/>
              </a:ext>
            </a:extLst>
          </p:cNvPr>
          <p:cNvSpPr>
            <a:spLocks noGrp="1"/>
          </p:cNvSpPr>
          <p:nvPr>
            <p:ph idx="1"/>
          </p:nvPr>
        </p:nvSpPr>
        <p:spPr>
          <a:xfrm>
            <a:off x="841248" y="1539551"/>
            <a:ext cx="9489000" cy="4304032"/>
          </a:xfrm>
        </p:spPr>
        <p:txBody>
          <a:bodyPr>
            <a:normAutofit fontScale="92500" lnSpcReduction="10000"/>
          </a:bodyPr>
          <a:lstStyle/>
          <a:p>
            <a:r>
              <a:rPr lang="en-AU" sz="2400" dirty="0"/>
              <a:t>CEMU’s current membership comprises of two lay people and three ordained people: Mr Don Palmer, Mr Peter Burke, The Right Rev’d Chris McLeod, The Rev’d Julia Denny-</a:t>
            </a:r>
            <a:r>
              <a:rPr lang="en-AU" sz="2400" dirty="0" err="1"/>
              <a:t>Dimitriou</a:t>
            </a:r>
            <a:r>
              <a:rPr lang="en-AU" sz="2400" dirty="0"/>
              <a:t> and The Rev’d Dr Joan Riley. Ms Marianne Gillard attends the ministry unit as a diocesan representative. Ms Ann Inglis provides voluntary secretarial support.</a:t>
            </a:r>
          </a:p>
          <a:p>
            <a:r>
              <a:rPr lang="en-AU" sz="2400" dirty="0"/>
              <a:t>CEMU activity gained momentum in 2021 after the uncertainties of 2020.</a:t>
            </a:r>
          </a:p>
          <a:p>
            <a:r>
              <a:rPr lang="en-AU" sz="2400" dirty="0"/>
              <a:t>CEMU determined that there would be joint responsibility for convening the ministry unit.</a:t>
            </a:r>
          </a:p>
          <a:p>
            <a:r>
              <a:rPr lang="en-AU" sz="2400" dirty="0"/>
              <a:t>We meet each month on the third Wednesday.</a:t>
            </a:r>
          </a:p>
          <a:p>
            <a:endParaRPr lang="en-US" dirty="0"/>
          </a:p>
        </p:txBody>
      </p:sp>
    </p:spTree>
    <p:extLst>
      <p:ext uri="{BB962C8B-B14F-4D97-AF65-F5344CB8AC3E}">
        <p14:creationId xmlns:p14="http://schemas.microsoft.com/office/powerpoint/2010/main" val="377011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94AEDE-F25F-43E6-A2C4-7FFF41074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C793C08-EF4C-422B-A728-6C717C47D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E825BC6-56A8-46DE-8037-A9A577624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EED8031-DD67-43C6-94A0-646636C955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ree darts on bullseye">
            <a:extLst>
              <a:ext uri="{FF2B5EF4-FFF2-40B4-BE49-F238E27FC236}">
                <a16:creationId xmlns:a16="http://schemas.microsoft.com/office/drawing/2014/main" id="{E5AC1307-37E5-484D-BFCA-B1F6DC74B4EB}"/>
              </a:ext>
            </a:extLst>
          </p:cNvPr>
          <p:cNvPicPr>
            <a:picLocks noChangeAspect="1"/>
          </p:cNvPicPr>
          <p:nvPr/>
        </p:nvPicPr>
        <p:blipFill rotWithShape="1">
          <a:blip r:embed="rId2">
            <a:alphaModFix/>
          </a:blip>
          <a:srcRect t="8233" r="-1" b="7158"/>
          <a:stretch/>
        </p:blipFill>
        <p:spPr>
          <a:xfrm>
            <a:off x="20" y="10"/>
            <a:ext cx="12188932" cy="6857990"/>
          </a:xfrm>
          <a:prstGeom prst="rect">
            <a:avLst/>
          </a:prstGeom>
        </p:spPr>
      </p:pic>
      <p:sp>
        <p:nvSpPr>
          <p:cNvPr id="19" name="Rectangle 18">
            <a:extLst>
              <a:ext uri="{FF2B5EF4-FFF2-40B4-BE49-F238E27FC236}">
                <a16:creationId xmlns:a16="http://schemas.microsoft.com/office/drawing/2014/main" id="{07EC7751-495D-487E-B212-AB1DD0DB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3126610"/>
          </a:xfrm>
          <a:prstGeom prst="rect">
            <a:avLst/>
          </a:prstGeom>
          <a:gradFill>
            <a:gsLst>
              <a:gs pos="100000">
                <a:srgbClr val="000000">
                  <a:alpha val="0"/>
                </a:srgbClr>
              </a:gs>
              <a:gs pos="0">
                <a:schemeClr val="tx1"/>
              </a:gs>
              <a:gs pos="36200">
                <a:srgbClr val="000000">
                  <a:alpha val="33000"/>
                </a:srgbClr>
              </a:gs>
              <a:gs pos="0">
                <a:srgbClr val="000000">
                  <a:alpha val="5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A00DF8D-2CBA-449E-B29E-B111149DF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2" y="4142197"/>
            <a:ext cx="12191999" cy="2715800"/>
          </a:xfrm>
          <a:prstGeom prst="rect">
            <a:avLst/>
          </a:prstGeom>
          <a:gradFill>
            <a:gsLst>
              <a:gs pos="100000">
                <a:srgbClr val="000000">
                  <a:alpha val="0"/>
                </a:srgbClr>
              </a:gs>
              <a:gs pos="0">
                <a:schemeClr val="tx1"/>
              </a:gs>
              <a:gs pos="55000">
                <a:srgbClr val="000000">
                  <a:alpha val="37000"/>
                </a:srgbClr>
              </a:gs>
              <a:gs pos="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ain Frame">
            <a:extLst>
              <a:ext uri="{FF2B5EF4-FFF2-40B4-BE49-F238E27FC236}">
                <a16:creationId xmlns:a16="http://schemas.microsoft.com/office/drawing/2014/main" id="{F82D9B81-57D7-4F0C-AB92-6E390E4E1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7A26A-A6E5-49F1-AD63-DB65F6F1F088}"/>
              </a:ext>
            </a:extLst>
          </p:cNvPr>
          <p:cNvSpPr>
            <a:spLocks noGrp="1"/>
          </p:cNvSpPr>
          <p:nvPr>
            <p:ph type="title"/>
          </p:nvPr>
        </p:nvSpPr>
        <p:spPr>
          <a:xfrm>
            <a:off x="841249" y="663960"/>
            <a:ext cx="6071154" cy="1305518"/>
          </a:xfrm>
        </p:spPr>
        <p:txBody>
          <a:bodyPr vert="horz" lIns="91440" tIns="45720" rIns="91440" bIns="45720" rtlCol="0" anchor="t">
            <a:normAutofit fontScale="90000"/>
          </a:bodyPr>
          <a:lstStyle/>
          <a:p>
            <a:r>
              <a:rPr lang="en-US" sz="4600" dirty="0">
                <a:solidFill>
                  <a:srgbClr val="FFFFFF"/>
                </a:solidFill>
              </a:rPr>
              <a:t>Priority Objectives</a:t>
            </a:r>
            <a:br>
              <a:rPr lang="en-US" sz="4600" dirty="0">
                <a:solidFill>
                  <a:srgbClr val="FFFFFF"/>
                </a:solidFill>
              </a:rPr>
            </a:br>
            <a:br>
              <a:rPr lang="en-US" sz="4600" dirty="0">
                <a:solidFill>
                  <a:srgbClr val="FFFFFF"/>
                </a:solidFill>
              </a:rPr>
            </a:br>
            <a:r>
              <a:rPr lang="en-US" sz="2800" i="1" dirty="0">
                <a:solidFill>
                  <a:srgbClr val="FFFFFF"/>
                </a:solidFill>
                <a:latin typeface="+mn-lt"/>
              </a:rPr>
              <a:t>Promoting the priorities of Flourishing Churches and Innovation and Advocacy in response to Vision 2022.</a:t>
            </a:r>
            <a:br>
              <a:rPr lang="en-US" sz="2800" i="1" dirty="0">
                <a:solidFill>
                  <a:srgbClr val="FFFFFF"/>
                </a:solidFill>
                <a:latin typeface="+mn-lt"/>
              </a:rPr>
            </a:br>
            <a:br>
              <a:rPr lang="en-US" sz="2800" dirty="0">
                <a:solidFill>
                  <a:schemeClr val="bg1"/>
                </a:solidFill>
                <a:latin typeface="+mn-lt"/>
              </a:rPr>
            </a:br>
            <a:br>
              <a:rPr lang="en-US" sz="2800" dirty="0">
                <a:solidFill>
                  <a:schemeClr val="bg1"/>
                </a:solidFill>
                <a:latin typeface="+mn-lt"/>
              </a:rPr>
            </a:br>
            <a:r>
              <a:rPr lang="en-US" sz="2800" dirty="0" err="1">
                <a:solidFill>
                  <a:schemeClr val="bg1"/>
                </a:solidFill>
                <a:latin typeface="+mn-lt"/>
              </a:rPr>
              <a:t>Realising</a:t>
            </a:r>
            <a:r>
              <a:rPr lang="en-US" sz="2800" dirty="0">
                <a:solidFill>
                  <a:schemeClr val="bg1"/>
                </a:solidFill>
                <a:latin typeface="+mn-lt"/>
              </a:rPr>
              <a:t> that the scope of CEMU was too large for the group to effectively engage with all areas, we decided to narrow down our focus to set and achieve realistic goals.</a:t>
            </a:r>
            <a:br>
              <a:rPr lang="en-US" sz="2800" dirty="0">
                <a:solidFill>
                  <a:schemeClr val="bg1"/>
                </a:solidFill>
                <a:latin typeface="+mn-lt"/>
              </a:rPr>
            </a:br>
            <a:endParaRPr lang="en-US" sz="4600" dirty="0">
              <a:solidFill>
                <a:schemeClr val="bg1"/>
              </a:solidFill>
            </a:endParaRPr>
          </a:p>
        </p:txBody>
      </p:sp>
      <p:cxnSp>
        <p:nvCxnSpPr>
          <p:cNvPr id="25" name="Main Horizontal Connector">
            <a:extLst>
              <a:ext uri="{FF2B5EF4-FFF2-40B4-BE49-F238E27FC236}">
                <a16:creationId xmlns:a16="http://schemas.microsoft.com/office/drawing/2014/main" id="{AE3D1161-F2DF-43A9-8376-3DB1403155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1F444DC-2BF7-4689-B6E1-0F0D0E9C8D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277100" y="335783"/>
            <a:ext cx="0" cy="5711654"/>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Main Vertical Connector">
            <a:extLst>
              <a:ext uri="{FF2B5EF4-FFF2-40B4-BE49-F238E27FC236}">
                <a16:creationId xmlns:a16="http://schemas.microsoft.com/office/drawing/2014/main" id="{FF393DD8-555D-4D86-9600-299145E032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4375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F0B-078F-4750-826C-6B957B208513}"/>
              </a:ext>
            </a:extLst>
          </p:cNvPr>
          <p:cNvSpPr>
            <a:spLocks noGrp="1"/>
          </p:cNvSpPr>
          <p:nvPr>
            <p:ph type="title"/>
          </p:nvPr>
        </p:nvSpPr>
        <p:spPr/>
        <p:txBody>
          <a:bodyPr/>
          <a:lstStyle/>
          <a:p>
            <a:r>
              <a:rPr lang="en-AU" dirty="0"/>
              <a:t>Conversations…</a:t>
            </a:r>
            <a:endParaRPr lang="en-US" dirty="0"/>
          </a:p>
        </p:txBody>
      </p:sp>
      <p:sp>
        <p:nvSpPr>
          <p:cNvPr id="3" name="Content Placeholder 2">
            <a:extLst>
              <a:ext uri="{FF2B5EF4-FFF2-40B4-BE49-F238E27FC236}">
                <a16:creationId xmlns:a16="http://schemas.microsoft.com/office/drawing/2014/main" id="{464733FD-748A-480C-A2C6-8634ACCFB397}"/>
              </a:ext>
            </a:extLst>
          </p:cNvPr>
          <p:cNvSpPr>
            <a:spLocks noGrp="1"/>
          </p:cNvSpPr>
          <p:nvPr>
            <p:ph idx="1"/>
          </p:nvPr>
        </p:nvSpPr>
        <p:spPr/>
        <p:txBody>
          <a:bodyPr/>
          <a:lstStyle/>
          <a:p>
            <a:r>
              <a:rPr lang="en-AU" dirty="0"/>
              <a:t>Strategies to enable the Innovation and Advocacy priority – to develop ministry within and beyond existing church communities and to encourage flourishing churches include facilitating a series of learning and networking opportunities.</a:t>
            </a:r>
          </a:p>
          <a:p>
            <a:r>
              <a:rPr lang="en-US" dirty="0"/>
              <a:t>The first Anglicans in Conversation gathering was held at St Margaret’s Church, Woodville, in September 2021.</a:t>
            </a:r>
          </a:p>
          <a:p>
            <a:r>
              <a:rPr lang="en-US" dirty="0"/>
              <a:t>The topic was </a:t>
            </a:r>
            <a:r>
              <a:rPr lang="en-US" i="1" dirty="0"/>
              <a:t>Rediscovering Hospitality: Food, Fellowship and Friendship in a COVID world.</a:t>
            </a:r>
            <a:endParaRPr lang="en-US" dirty="0"/>
          </a:p>
        </p:txBody>
      </p:sp>
    </p:spTree>
    <p:extLst>
      <p:ext uri="{BB962C8B-B14F-4D97-AF65-F5344CB8AC3E}">
        <p14:creationId xmlns:p14="http://schemas.microsoft.com/office/powerpoint/2010/main" val="277356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07D69-40A1-45DA-83A6-1F53548DCAC7}"/>
              </a:ext>
            </a:extLst>
          </p:cNvPr>
          <p:cNvSpPr>
            <a:spLocks noGrp="1"/>
          </p:cNvSpPr>
          <p:nvPr>
            <p:ph type="title"/>
          </p:nvPr>
        </p:nvSpPr>
        <p:spPr>
          <a:xfrm>
            <a:off x="5907024" y="552782"/>
            <a:ext cx="4423224" cy="1643663"/>
          </a:xfrm>
        </p:spPr>
        <p:txBody>
          <a:bodyPr>
            <a:normAutofit/>
          </a:bodyPr>
          <a:lstStyle/>
          <a:p>
            <a:r>
              <a:rPr lang="en-AU" sz="2400"/>
              <a:t>Rediscovering Hospitality: Food, Fellowship and Friendship in a COVID world</a:t>
            </a:r>
            <a:endParaRPr lang="en-US" sz="2400"/>
          </a:p>
        </p:txBody>
      </p:sp>
      <p:pic>
        <p:nvPicPr>
          <p:cNvPr id="3074" name="Picture 2" descr="Image preview">
            <a:extLst>
              <a:ext uri="{FF2B5EF4-FFF2-40B4-BE49-F238E27FC236}">
                <a16:creationId xmlns:a16="http://schemas.microsoft.com/office/drawing/2014/main" id="{EF2920A5-E50A-4F16-AED7-6A3098F42A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7744" y="1612963"/>
            <a:ext cx="4842769" cy="3632076"/>
          </a:xfrm>
          <a:prstGeom prst="rect">
            <a:avLst/>
          </a:prstGeom>
          <a:noFill/>
          <a:extLst>
            <a:ext uri="{909E8E84-426E-40DD-AFC4-6F175D3DCCD1}">
              <a14:hiddenFill xmlns:a14="http://schemas.microsoft.com/office/drawing/2010/main">
                <a:solidFill>
                  <a:srgbClr val="FFFFFF"/>
                </a:solidFill>
              </a14:hiddenFill>
            </a:ext>
          </a:extLst>
        </p:spPr>
      </p:pic>
      <p:sp>
        <p:nvSpPr>
          <p:cNvPr id="3078" name="Content Placeholder 3077">
            <a:extLst>
              <a:ext uri="{FF2B5EF4-FFF2-40B4-BE49-F238E27FC236}">
                <a16:creationId xmlns:a16="http://schemas.microsoft.com/office/drawing/2014/main" id="{03600F37-3E3D-468D-9449-22FF3EDF9586}"/>
              </a:ext>
            </a:extLst>
          </p:cNvPr>
          <p:cNvSpPr>
            <a:spLocks noGrp="1"/>
          </p:cNvSpPr>
          <p:nvPr>
            <p:ph idx="1"/>
          </p:nvPr>
        </p:nvSpPr>
        <p:spPr>
          <a:xfrm>
            <a:off x="5907024" y="2735228"/>
            <a:ext cx="4423224" cy="3787841"/>
          </a:xfrm>
        </p:spPr>
        <p:txBody>
          <a:bodyPr>
            <a:normAutofit/>
          </a:bodyPr>
          <a:lstStyle/>
          <a:p>
            <a:r>
              <a:rPr lang="en-AU" dirty="0"/>
              <a:t>How do Anglican communities share holy communion and offer hospitality in a COVID safe way?</a:t>
            </a:r>
          </a:p>
          <a:p>
            <a:r>
              <a:rPr lang="en-AU" dirty="0"/>
              <a:t>People from twelve parishes gathered to hear from Bishop Chris on communion with small cups, Darien </a:t>
            </a:r>
            <a:r>
              <a:rPr lang="en-AU" dirty="0" err="1"/>
              <a:t>Lecke</a:t>
            </a:r>
            <a:r>
              <a:rPr lang="en-AU" dirty="0"/>
              <a:t> on hospitality, and Peter Burke with some refreshing ideas on listening rather than mingling.</a:t>
            </a:r>
            <a:endParaRPr lang="en-US" dirty="0"/>
          </a:p>
        </p:txBody>
      </p:sp>
      <p:cxnSp>
        <p:nvCxnSpPr>
          <p:cNvPr id="75"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Main Frame">
            <a:extLst>
              <a:ext uri="{FF2B5EF4-FFF2-40B4-BE49-F238E27FC236}">
                <a16:creationId xmlns:a16="http://schemas.microsoft.com/office/drawing/2014/main" id="{60B98957-D5C0-4FFC-8987-C5D8A06FD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EB123B9E-16C1-47FC-BA6E-0B62BE4F2E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133" y="2400300"/>
            <a:ext cx="5186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Main Horizontal Connector">
            <a:extLst>
              <a:ext uri="{FF2B5EF4-FFF2-40B4-BE49-F238E27FC236}">
                <a16:creationId xmlns:a16="http://schemas.microsoft.com/office/drawing/2014/main" id="{51DA9589-40B0-4B65-A035-81057865F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44E870A-581E-4091-B83A-9B359886047E}"/>
              </a:ext>
            </a:extLst>
          </p:cNvPr>
          <p:cNvSpPr txBox="1"/>
          <p:nvPr/>
        </p:nvSpPr>
        <p:spPr>
          <a:xfrm>
            <a:off x="503853" y="5523722"/>
            <a:ext cx="4469363" cy="369332"/>
          </a:xfrm>
          <a:prstGeom prst="rect">
            <a:avLst/>
          </a:prstGeom>
          <a:noFill/>
        </p:spPr>
        <p:txBody>
          <a:bodyPr wrap="square" rtlCol="0">
            <a:spAutoFit/>
          </a:bodyPr>
          <a:lstStyle/>
          <a:p>
            <a:pPr algn="ctr"/>
            <a:r>
              <a:rPr lang="en-AU" i="1" dirty="0"/>
              <a:t>Networking, learning, sharing</a:t>
            </a:r>
            <a:endParaRPr lang="en-US" i="1" dirty="0"/>
          </a:p>
        </p:txBody>
      </p:sp>
    </p:spTree>
    <p:extLst>
      <p:ext uri="{BB962C8B-B14F-4D97-AF65-F5344CB8AC3E}">
        <p14:creationId xmlns:p14="http://schemas.microsoft.com/office/powerpoint/2010/main" val="396109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194AEDE-F25F-43E6-A2C4-7FFF41074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4C793C08-EF4C-422B-A728-6C717C47D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825BC6-56A8-46DE-8037-A9A577624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7"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preview">
            <a:extLst>
              <a:ext uri="{FF2B5EF4-FFF2-40B4-BE49-F238E27FC236}">
                <a16:creationId xmlns:a16="http://schemas.microsoft.com/office/drawing/2014/main" id="{6AD2B3BB-BA35-4179-AD0D-0495AF79B88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982" r="-1" b="-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34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194AEDE-F25F-43E6-A2C4-7FFF41074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4C793C08-EF4C-422B-A728-6C717C47D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825BC6-56A8-46DE-8037-A9A577624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7"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preview">
            <a:extLst>
              <a:ext uri="{FF2B5EF4-FFF2-40B4-BE49-F238E27FC236}">
                <a16:creationId xmlns:a16="http://schemas.microsoft.com/office/drawing/2014/main" id="{4F07BCDF-A3F1-4D1D-9BC9-2442DE0B8A6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430" r="-1" b="5550"/>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80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194AEDE-F25F-43E6-A2C4-7FFF41074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4C793C08-EF4C-422B-A728-6C717C47D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825BC6-56A8-46DE-8037-A9A577624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7"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preview">
            <a:extLst>
              <a:ext uri="{FF2B5EF4-FFF2-40B4-BE49-F238E27FC236}">
                <a16:creationId xmlns:a16="http://schemas.microsoft.com/office/drawing/2014/main" id="{2B12F4A8-3A8E-41DC-9CD0-3143274C2E3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808" r="1" b="27994"/>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2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94AEDE-F25F-43E6-A2C4-7FFF41074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C793C08-EF4C-422B-A728-6C717C47D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E825BC6-56A8-46DE-8037-A9A577624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EED8031-DD67-43C6-94A0-646636C955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ack">
            <a:extLst>
              <a:ext uri="{FF2B5EF4-FFF2-40B4-BE49-F238E27FC236}">
                <a16:creationId xmlns:a16="http://schemas.microsoft.com/office/drawing/2014/main" id="{E99D7AAF-4170-4D21-AB6C-605F6F100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372AF6FD-704F-4CC0-924D-749366317DF9}"/>
              </a:ext>
            </a:extLst>
          </p:cNvPr>
          <p:cNvPicPr>
            <a:picLocks noChangeAspect="1"/>
          </p:cNvPicPr>
          <p:nvPr/>
        </p:nvPicPr>
        <p:blipFill rotWithShape="1">
          <a:blip r:embed="rId2">
            <a:alphaModFix amt="40000"/>
          </a:blip>
          <a:srcRect t="7764" r="-1" b="-1"/>
          <a:stretch/>
        </p:blipFill>
        <p:spPr>
          <a:xfrm>
            <a:off x="20" y="10"/>
            <a:ext cx="12188932" cy="6857990"/>
          </a:xfrm>
          <a:prstGeom prst="rect">
            <a:avLst/>
          </a:prstGeom>
        </p:spPr>
      </p:pic>
      <p:sp>
        <p:nvSpPr>
          <p:cNvPr id="21"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1D0BA-8A0E-4D14-9890-4146B8A19EFC}"/>
              </a:ext>
            </a:extLst>
          </p:cNvPr>
          <p:cNvSpPr>
            <a:spLocks noGrp="1"/>
          </p:cNvSpPr>
          <p:nvPr>
            <p:ph type="title"/>
          </p:nvPr>
        </p:nvSpPr>
        <p:spPr>
          <a:xfrm>
            <a:off x="841248" y="663960"/>
            <a:ext cx="9456049" cy="3594112"/>
          </a:xfrm>
        </p:spPr>
        <p:txBody>
          <a:bodyPr vert="horz" lIns="91440" tIns="45720" rIns="91440" bIns="45720" rtlCol="0" anchor="t">
            <a:normAutofit/>
          </a:bodyPr>
          <a:lstStyle/>
          <a:p>
            <a:r>
              <a:rPr lang="en-US" sz="5400" dirty="0">
                <a:solidFill>
                  <a:srgbClr val="FFFFFF"/>
                </a:solidFill>
              </a:rPr>
              <a:t>Looking Ahead: Conversations in 2022</a:t>
            </a:r>
          </a:p>
        </p:txBody>
      </p:sp>
      <p:cxnSp>
        <p:nvCxnSpPr>
          <p:cNvPr id="23" name="Main Horizontal Connector">
            <a:extLst>
              <a:ext uri="{FF2B5EF4-FFF2-40B4-BE49-F238E27FC236}">
                <a16:creationId xmlns:a16="http://schemas.microsoft.com/office/drawing/2014/main" id="{4D594499-F983-4364-8ABC-5BCDC2E90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BDB03F3-936C-4FC9-8A4E-9ADA66A980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4502926"/>
            <a:ext cx="1038095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BBF9591-5BD0-42AC-8311-C0F11AC16912}"/>
              </a:ext>
            </a:extLst>
          </p:cNvPr>
          <p:cNvSpPr txBox="1"/>
          <p:nvPr/>
        </p:nvSpPr>
        <p:spPr>
          <a:xfrm>
            <a:off x="828342" y="2440376"/>
            <a:ext cx="9310458" cy="3970318"/>
          </a:xfrm>
          <a:prstGeom prst="rect">
            <a:avLst/>
          </a:prstGeom>
          <a:noFill/>
        </p:spPr>
        <p:txBody>
          <a:bodyPr wrap="square" rtlCol="0">
            <a:spAutoFit/>
          </a:bodyPr>
          <a:lstStyle/>
          <a:p>
            <a:r>
              <a:rPr lang="en-AU" sz="2800" dirty="0">
                <a:solidFill>
                  <a:srgbClr val="00B050"/>
                </a:solidFill>
              </a:rPr>
              <a:t>Greening the Parish</a:t>
            </a:r>
            <a:r>
              <a:rPr lang="en-AU" sz="2800" dirty="0"/>
              <a:t>: Exploring Opportunities and Ideas for Creation Care through Liturgy and Daily Life in a Parish Context.</a:t>
            </a:r>
          </a:p>
          <a:p>
            <a:endParaRPr lang="en-AU" sz="2800" dirty="0"/>
          </a:p>
          <a:p>
            <a:pPr marL="457200" indent="-457200">
              <a:buFont typeface="Arial" panose="020B0604020202020204" pitchFamily="34" charset="0"/>
              <a:buChar char="•"/>
            </a:pPr>
            <a:r>
              <a:rPr lang="en-AU" sz="2800" dirty="0"/>
              <a:t>An initiative of CEMU and the Anglican Creation Care Network</a:t>
            </a:r>
          </a:p>
          <a:p>
            <a:pPr marL="457200" indent="-457200">
              <a:buFont typeface="Arial" panose="020B0604020202020204" pitchFamily="34" charset="0"/>
              <a:buChar char="•"/>
            </a:pPr>
            <a:r>
              <a:rPr lang="en-AU" sz="2800" dirty="0"/>
              <a:t>February 2022</a:t>
            </a:r>
          </a:p>
          <a:p>
            <a:pPr marL="457200" indent="-457200">
              <a:buFont typeface="Arial" panose="020B0604020202020204" pitchFamily="34" charset="0"/>
              <a:buChar char="•"/>
            </a:pPr>
            <a:r>
              <a:rPr lang="en-AU" sz="2800" dirty="0"/>
              <a:t>Liturgy and learning, preparation for the Season of Creation</a:t>
            </a:r>
          </a:p>
          <a:p>
            <a:pPr marL="457200" indent="-457200">
              <a:buFont typeface="Arial" panose="020B0604020202020204" pitchFamily="34" charset="0"/>
              <a:buChar char="•"/>
            </a:pPr>
            <a:r>
              <a:rPr lang="en-AU" sz="2800" dirty="0"/>
              <a:t>Voluntary environmental audits</a:t>
            </a:r>
          </a:p>
          <a:p>
            <a:pPr marL="457200" indent="-457200">
              <a:buFont typeface="Arial" panose="020B0604020202020204" pitchFamily="34" charset="0"/>
              <a:buChar char="•"/>
            </a:pPr>
            <a:r>
              <a:rPr lang="en-AU" sz="2800" dirty="0"/>
              <a:t>Community gardens</a:t>
            </a:r>
            <a:endParaRPr lang="en-US" sz="2800" dirty="0"/>
          </a:p>
        </p:txBody>
      </p:sp>
    </p:spTree>
    <p:extLst>
      <p:ext uri="{BB962C8B-B14F-4D97-AF65-F5344CB8AC3E}">
        <p14:creationId xmlns:p14="http://schemas.microsoft.com/office/powerpoint/2010/main" val="226816439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imeoVTI">
  <a:themeElements>
    <a:clrScheme name="AnalogousFromDarkSeedLeftStep">
      <a:dk1>
        <a:srgbClr val="000000"/>
      </a:dk1>
      <a:lt1>
        <a:srgbClr val="FFFFFF"/>
      </a:lt1>
      <a:dk2>
        <a:srgbClr val="3D2323"/>
      </a:dk2>
      <a:lt2>
        <a:srgbClr val="E6E2E8"/>
      </a:lt2>
      <a:accent1>
        <a:srgbClr val="54B520"/>
      </a:accent1>
      <a:accent2>
        <a:srgbClr val="8AAE13"/>
      </a:accent2>
      <a:accent3>
        <a:srgbClr val="BA9E21"/>
      </a:accent3>
      <a:accent4>
        <a:srgbClr val="D56317"/>
      </a:accent4>
      <a:accent5>
        <a:srgbClr val="E7292C"/>
      </a:accent5>
      <a:accent6>
        <a:srgbClr val="D51769"/>
      </a:accent6>
      <a:hlink>
        <a:srgbClr val="BF533F"/>
      </a:hlink>
      <a:folHlink>
        <a:srgbClr val="7F7F7F"/>
      </a:folHlink>
    </a:clrScheme>
    <a:fontScheme name="Custom 3">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meoVTI" id="{63E3BFD8-7F9C-46D1-A4F3-04054403C108}" vid="{C505C190-EE38-45FD-8294-6454536D04B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B80A45DFDEFC4EA8432EC253600FCB" ma:contentTypeVersion="11" ma:contentTypeDescription="Create a new document." ma:contentTypeScope="" ma:versionID="85583ca1c6cf4ed94af196182882a552">
  <xsd:schema xmlns:xsd="http://www.w3.org/2001/XMLSchema" xmlns:xs="http://www.w3.org/2001/XMLSchema" xmlns:p="http://schemas.microsoft.com/office/2006/metadata/properties" xmlns:ns2="f352d5f0-1de3-452e-aea5-4cb08fa0dcff" xmlns:ns3="27f8e42d-1df4-4fb8-aa96-39541361fead" targetNamespace="http://schemas.microsoft.com/office/2006/metadata/properties" ma:root="true" ma:fieldsID="2ee2461a972e89ede95b66c1465e79b4" ns2:_="" ns3:_="">
    <xsd:import namespace="f352d5f0-1de3-452e-aea5-4cb08fa0dcff"/>
    <xsd:import namespace="27f8e42d-1df4-4fb8-aa96-39541361fea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2d5f0-1de3-452e-aea5-4cb08fa0dc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f8e42d-1df4-4fb8-aa96-39541361fea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E0458F-0ECD-475E-B210-802AAEF4DE7A}"/>
</file>

<file path=customXml/itemProps2.xml><?xml version="1.0" encoding="utf-8"?>
<ds:datastoreItem xmlns:ds="http://schemas.openxmlformats.org/officeDocument/2006/customXml" ds:itemID="{FFA98A8E-6FCA-4C93-884D-E1C6FD195B8B}"/>
</file>

<file path=customXml/itemProps3.xml><?xml version="1.0" encoding="utf-8"?>
<ds:datastoreItem xmlns:ds="http://schemas.openxmlformats.org/officeDocument/2006/customXml" ds:itemID="{32E48D6F-9B9F-4207-A9D3-9A6DC09F414A}"/>
</file>

<file path=docProps/app.xml><?xml version="1.0" encoding="utf-8"?>
<Properties xmlns="http://schemas.openxmlformats.org/officeDocument/2006/extended-properties" xmlns:vt="http://schemas.openxmlformats.org/officeDocument/2006/docPropsVTypes">
  <TotalTime>104</TotalTime>
  <Words>472</Words>
  <Application>Microsoft Macintosh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Elephant</vt:lpstr>
      <vt:lpstr>Univers Condensed</vt:lpstr>
      <vt:lpstr>MimeoVTI</vt:lpstr>
      <vt:lpstr>Community Engagement Ministry Unit</vt:lpstr>
      <vt:lpstr>Who we are</vt:lpstr>
      <vt:lpstr>Priority Objectives  Promoting the priorities of Flourishing Churches and Innovation and Advocacy in response to Vision 2022.   Realising that the scope of CEMU was too large for the group to effectively engage with all areas, we decided to narrow down our focus to set and achieve realistic goals. </vt:lpstr>
      <vt:lpstr>Conversations…</vt:lpstr>
      <vt:lpstr>Rediscovering Hospitality: Food, Fellowship and Friendship in a COVID world</vt:lpstr>
      <vt:lpstr>PowerPoint Presentation</vt:lpstr>
      <vt:lpstr>PowerPoint Presentation</vt:lpstr>
      <vt:lpstr>PowerPoint Presentation</vt:lpstr>
      <vt:lpstr>Looking Ahead: Conversations in 2022</vt:lpstr>
      <vt:lpstr>Looking Ahead</vt:lpstr>
      <vt:lpstr>Further Innovation and Advocacy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Ministry Unit</dc:title>
  <dc:creator>The Rev’d Dr Joan Riley</dc:creator>
  <cp:lastModifiedBy>Joe Thorp</cp:lastModifiedBy>
  <cp:revision>15</cp:revision>
  <dcterms:created xsi:type="dcterms:W3CDTF">2021-11-08T08:33:23Z</dcterms:created>
  <dcterms:modified xsi:type="dcterms:W3CDTF">2021-11-10T05:52:15Z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0x010100EFB80A45DFDEFC4EA8432EC253600FCB</vt:lpwstr>
  </property>
</Properties>
</file>